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794500" cy="9982200"/>
  <p:defaultTextStyle>
    <a:defPPr lvl="0">
      <a:defRPr lang="ru-RU"/>
    </a:defPPr>
    <a:lvl1pPr lvl="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lvl="1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lvl="2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lvl="3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lvl="4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lvl="5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lvl="6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lvl="7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lvl="8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84">
          <p15:clr>
            <a:srgbClr val="A4A3A4"/>
          </p15:clr>
        </p15:guide>
        <p15:guide id="2" orient="horz" pos="3750">
          <p15:clr>
            <a:srgbClr val="A4A3A4"/>
          </p15:clr>
        </p15:guide>
        <p15:guide id="3" pos="928">
          <p15:clr>
            <a:srgbClr val="A4A3A4"/>
          </p15:clr>
        </p15:guide>
        <p15:guide id="4" pos="7336">
          <p15:clr>
            <a:srgbClr val="A4A3A4"/>
          </p15:clr>
        </p15:guide>
        <p15:guide id="5" orient="horz" pos="3181">
          <p15:clr>
            <a:srgbClr val="A4A3A4"/>
          </p15:clr>
        </p15:guide>
        <p15:guide id="6" orient="horz" pos="2115">
          <p15:clr>
            <a:srgbClr val="A4A3A4"/>
          </p15:clr>
        </p15:guide>
        <p15:guide id="7" orient="horz" pos="1275">
          <p15:clr>
            <a:srgbClr val="A4A3A4"/>
          </p15:clr>
        </p15:guide>
        <p15:guide id="8" orient="horz" pos="40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90"/>
      </p:cViewPr>
      <p:guideLst>
        <p:guide orient="horz" pos="784"/>
        <p:guide orient="horz" pos="3750"/>
        <p:guide pos="928"/>
        <p:guide pos="7336"/>
        <p:guide orient="horz" pos="3181"/>
        <p:guide orient="horz" pos="2115"/>
        <p:guide orient="horz" pos="1275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E7EAA18-CF07-4041-9E7E-C3AA3BD7DCE2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9300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5600" cy="449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821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0EAE9AA-555A-444C-BFF3-CC067298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DBA5F-9D18-4A8A-9A1F-9C0A1C600EE4}" type="slidenum">
              <a:rPr lang="ru-RU" smtClean="0">
                <a:cs typeface="Arial" charset="0"/>
              </a:rPr>
              <a:pPr/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72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69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6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1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28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9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63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45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41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75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7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41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07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49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73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74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1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23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67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68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27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3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66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0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4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4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1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0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9300"/>
            <a:ext cx="6654800" cy="3743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AE9AA-555A-444C-BFF3-CC0672987DA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624417" y="2055813"/>
            <a:ext cx="10972800" cy="94615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sz="4400" b="1" dirty="0">
              <a:solidFill>
                <a:srgbClr val="AB1A31"/>
              </a:solidFill>
              <a:latin typeface="Arial"/>
              <a:cs typeface="Arial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6939C8A0-CB0E-987E-392C-2642462C1BB2}"/>
              </a:ext>
            </a:extLst>
          </p:cNvPr>
          <p:cNvGrpSpPr/>
          <p:nvPr userDrawn="1"/>
        </p:nvGrpSpPr>
        <p:grpSpPr>
          <a:xfrm>
            <a:off x="107721" y="383059"/>
            <a:ext cx="4965349" cy="1321358"/>
            <a:chOff x="0" y="0"/>
            <a:chExt cx="7961408" cy="2092117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0D014D8-8053-DEEE-5652-B6FC520FB076}"/>
                </a:ext>
              </a:extLst>
            </p:cNvPr>
            <p:cNvSpPr/>
            <p:nvPr/>
          </p:nvSpPr>
          <p:spPr>
            <a:xfrm>
              <a:off x="0" y="9880"/>
              <a:ext cx="5430318" cy="2082237"/>
            </a:xfrm>
            <a:custGeom>
              <a:avLst/>
              <a:gdLst/>
              <a:ahLst/>
              <a:cxnLst/>
              <a:rect l="l" t="t" r="r" b="b"/>
              <a:pathLst>
                <a:path w="5430318" h="2082237">
                  <a:moveTo>
                    <a:pt x="0" y="0"/>
                  </a:moveTo>
                  <a:lnTo>
                    <a:pt x="5430318" y="0"/>
                  </a:lnTo>
                  <a:lnTo>
                    <a:pt x="5430318" y="2082237"/>
                  </a:lnTo>
                  <a:lnTo>
                    <a:pt x="0" y="2082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542609"/>
              </a:stretch>
            </a:blipFill>
          </p:spPr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B396F3F-1EAB-53B5-F2CD-64D821BD24B5}"/>
                </a:ext>
              </a:extLst>
            </p:cNvPr>
            <p:cNvSpPr/>
            <p:nvPr/>
          </p:nvSpPr>
          <p:spPr>
            <a:xfrm>
              <a:off x="5679707" y="0"/>
              <a:ext cx="2281701" cy="2092117"/>
            </a:xfrm>
            <a:custGeom>
              <a:avLst/>
              <a:gdLst/>
              <a:ahLst/>
              <a:cxnLst/>
              <a:rect l="l" t="t" r="r" b="b"/>
              <a:pathLst>
                <a:path w="2281701" h="2092117">
                  <a:moveTo>
                    <a:pt x="0" y="0"/>
                  </a:moveTo>
                  <a:lnTo>
                    <a:pt x="2281701" y="0"/>
                  </a:lnTo>
                  <a:lnTo>
                    <a:pt x="2281701" y="2092117"/>
                  </a:lnTo>
                  <a:lnTo>
                    <a:pt x="0" y="209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766"/>
              </a:stretch>
            </a:blipFill>
          </p:spPr>
        </p:sp>
      </p:grpSp>
      <p:pic>
        <p:nvPicPr>
          <p:cNvPr id="10" name="Дизайн без названия (8).png" descr="Дизайн без названия (8).png">
            <a:extLst>
              <a:ext uri="{FF2B5EF4-FFF2-40B4-BE49-F238E27FC236}">
                <a16:creationId xmlns:a16="http://schemas.microsoft.com/office/drawing/2014/main" id="{D504A2B5-60ED-F3C4-8D44-1690FCC7D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95"/>
          <a:stretch/>
        </p:blipFill>
        <p:spPr>
          <a:xfrm>
            <a:off x="0" y="4250192"/>
            <a:ext cx="12195176" cy="2673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A6149D-22BF-5E41-1B8A-958B70FA5A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1389" y="710028"/>
            <a:ext cx="2580022" cy="64831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D78FA35-9830-AA9B-0E1C-59EF9E46F15D}"/>
              </a:ext>
            </a:extLst>
          </p:cNvPr>
          <p:cNvCxnSpPr>
            <a:cxnSpLocks/>
          </p:cNvCxnSpPr>
          <p:nvPr userDrawn="1"/>
        </p:nvCxnSpPr>
        <p:spPr>
          <a:xfrm>
            <a:off x="263525" y="1933269"/>
            <a:ext cx="116678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университ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FD9F5B0F-D16F-D0B2-4644-7DAFBE7B808A}"/>
              </a:ext>
            </a:extLst>
          </p:cNvPr>
          <p:cNvGrpSpPr/>
          <p:nvPr userDrawn="1"/>
        </p:nvGrpSpPr>
        <p:grpSpPr>
          <a:xfrm>
            <a:off x="187322" y="163694"/>
            <a:ext cx="2160603" cy="619535"/>
            <a:chOff x="0" y="0"/>
            <a:chExt cx="7961408" cy="209211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87BE45E-9782-829D-642D-C17E0DD81A56}"/>
                </a:ext>
              </a:extLst>
            </p:cNvPr>
            <p:cNvSpPr/>
            <p:nvPr/>
          </p:nvSpPr>
          <p:spPr>
            <a:xfrm>
              <a:off x="0" y="9880"/>
              <a:ext cx="5430318" cy="2082237"/>
            </a:xfrm>
            <a:custGeom>
              <a:avLst/>
              <a:gdLst/>
              <a:ahLst/>
              <a:cxnLst/>
              <a:rect l="l" t="t" r="r" b="b"/>
              <a:pathLst>
                <a:path w="5430318" h="2082237">
                  <a:moveTo>
                    <a:pt x="0" y="0"/>
                  </a:moveTo>
                  <a:lnTo>
                    <a:pt x="5430318" y="0"/>
                  </a:lnTo>
                  <a:lnTo>
                    <a:pt x="5430318" y="2082237"/>
                  </a:lnTo>
                  <a:lnTo>
                    <a:pt x="0" y="2082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542609"/>
              </a:stretch>
            </a:blipFill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5C86AC4-3DD3-1A14-1171-1E7C224B09FC}"/>
                </a:ext>
              </a:extLst>
            </p:cNvPr>
            <p:cNvSpPr/>
            <p:nvPr/>
          </p:nvSpPr>
          <p:spPr>
            <a:xfrm>
              <a:off x="5679707" y="0"/>
              <a:ext cx="2281701" cy="2092117"/>
            </a:xfrm>
            <a:custGeom>
              <a:avLst/>
              <a:gdLst/>
              <a:ahLst/>
              <a:cxnLst/>
              <a:rect l="l" t="t" r="r" b="b"/>
              <a:pathLst>
                <a:path w="2281701" h="2092117">
                  <a:moveTo>
                    <a:pt x="0" y="0"/>
                  </a:moveTo>
                  <a:lnTo>
                    <a:pt x="2281701" y="0"/>
                  </a:lnTo>
                  <a:lnTo>
                    <a:pt x="2281701" y="2092117"/>
                  </a:lnTo>
                  <a:lnTo>
                    <a:pt x="0" y="209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766"/>
              </a:stretch>
            </a:blipFill>
          </p:spPr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9288F9-25A9-359A-0453-D181418B7F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0312" y="249306"/>
            <a:ext cx="1681100" cy="422430"/>
          </a:xfrm>
          <a:prstGeom prst="rect">
            <a:avLst/>
          </a:prstGeom>
        </p:spPr>
      </p:pic>
      <p:pic>
        <p:nvPicPr>
          <p:cNvPr id="9" name="Google Shape;137;p1">
            <a:extLst>
              <a:ext uri="{FF2B5EF4-FFF2-40B4-BE49-F238E27FC236}">
                <a16:creationId xmlns:a16="http://schemas.microsoft.com/office/drawing/2014/main" id="{EB2FA7CF-B0FD-945A-7308-4DF38277B306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54761"/>
            <a:ext cx="12192001" cy="1550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C8E81B3-C067-166E-47BA-338C81BAF0F6}"/>
              </a:ext>
            </a:extLst>
          </p:cNvPr>
          <p:cNvCxnSpPr>
            <a:cxnSpLocks/>
          </p:cNvCxnSpPr>
          <p:nvPr userDrawn="1"/>
        </p:nvCxnSpPr>
        <p:spPr>
          <a:xfrm>
            <a:off x="263525" y="852655"/>
            <a:ext cx="116678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pos="438" userDrawn="1">
          <p15:clr>
            <a:srgbClr val="FBAE40"/>
          </p15:clr>
        </p15:guide>
        <p15:guide id="5" pos="7242" userDrawn="1">
          <p15:clr>
            <a:srgbClr val="FBAE40"/>
          </p15:clr>
        </p15:guide>
        <p15:guide id="6" pos="166" userDrawn="1">
          <p15:clr>
            <a:srgbClr val="FBAE40"/>
          </p15:clr>
        </p15:guide>
        <p15:guide id="7" pos="7514" userDrawn="1">
          <p15:clr>
            <a:srgbClr val="FBAE40"/>
          </p15:clr>
        </p15:guide>
        <p15:guide id="8" orient="horz" pos="4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slugi.ru/" TargetMode="External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br.ru/" TargetMode="External"/><Relationship Id="rId5" Type="http://schemas.openxmlformats.org/officeDocument/2006/relationships/hyperlink" Target="https://www.sravni.ru/" TargetMode="External"/><Relationship Id="rId4" Type="http://schemas.openxmlformats.org/officeDocument/2006/relationships/hyperlink" Target="https://www.banki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E3F145E3-7C86-9FCF-0B3A-4F5470972E86}"/>
              </a:ext>
            </a:extLst>
          </p:cNvPr>
          <p:cNvSpPr/>
          <p:nvPr/>
        </p:nvSpPr>
        <p:spPr>
          <a:xfrm>
            <a:off x="583341" y="2511784"/>
            <a:ext cx="1594884" cy="1594884"/>
          </a:xfrm>
          <a:prstGeom prst="ellipse">
            <a:avLst/>
          </a:prstGeom>
          <a:solidFill>
            <a:srgbClr val="30B1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ECA564-7861-4C21-9DE9-447ACCCD1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40" y="2811911"/>
            <a:ext cx="823843" cy="1019996"/>
          </a:xfrm>
          <a:prstGeom prst="rect">
            <a:avLst/>
          </a:prstGeom>
        </p:spPr>
      </p:pic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547921" y="2945613"/>
            <a:ext cx="7817891" cy="15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Ответственный кредит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9EB905B-A51E-2CF7-9D6C-C9547861319B}"/>
              </a:ext>
            </a:extLst>
          </p:cNvPr>
          <p:cNvSpPr/>
          <p:nvPr/>
        </p:nvSpPr>
        <p:spPr>
          <a:xfrm>
            <a:off x="5954233" y="820420"/>
            <a:ext cx="1594884" cy="1594884"/>
          </a:xfrm>
          <a:prstGeom prst="ellipse">
            <a:avLst/>
          </a:prstGeom>
          <a:solidFill>
            <a:srgbClr val="EA7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253C58A-A92D-65FB-A5FC-59CDFB976012}"/>
              </a:ext>
            </a:extLst>
          </p:cNvPr>
          <p:cNvSpPr/>
          <p:nvPr/>
        </p:nvSpPr>
        <p:spPr>
          <a:xfrm>
            <a:off x="7183961" y="1717367"/>
            <a:ext cx="865843" cy="865843"/>
          </a:xfrm>
          <a:prstGeom prst="ellipse">
            <a:avLst/>
          </a:prstGeom>
          <a:solidFill>
            <a:srgbClr val="0091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B02369C-64D8-DBEB-3F12-82B8B910B947}"/>
              </a:ext>
            </a:extLst>
          </p:cNvPr>
          <p:cNvSpPr/>
          <p:nvPr/>
        </p:nvSpPr>
        <p:spPr>
          <a:xfrm>
            <a:off x="7094120" y="4527976"/>
            <a:ext cx="1509604" cy="1509604"/>
          </a:xfrm>
          <a:prstGeom prst="ellipse">
            <a:avLst/>
          </a:prstGeom>
          <a:solidFill>
            <a:srgbClr val="004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26F0479-D518-54C0-4A5A-87D34C466240}"/>
              </a:ext>
            </a:extLst>
          </p:cNvPr>
          <p:cNvSpPr/>
          <p:nvPr/>
        </p:nvSpPr>
        <p:spPr>
          <a:xfrm>
            <a:off x="9741027" y="2589028"/>
            <a:ext cx="1938948" cy="1938948"/>
          </a:xfrm>
          <a:prstGeom prst="ellipse">
            <a:avLst/>
          </a:prstGeom>
          <a:solidFill>
            <a:srgbClr val="B6BB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67AFF6-652D-D65E-74AB-86C23065D74D}"/>
              </a:ext>
            </a:extLst>
          </p:cNvPr>
          <p:cNvSpPr/>
          <p:nvPr/>
        </p:nvSpPr>
        <p:spPr>
          <a:xfrm>
            <a:off x="342596" y="3580356"/>
            <a:ext cx="1052624" cy="1052624"/>
          </a:xfrm>
          <a:prstGeom prst="ellipse">
            <a:avLst/>
          </a:prstGeom>
          <a:solidFill>
            <a:srgbClr val="E720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BE5C97-019E-3B82-BBF9-D3C9A331E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338" y="4889877"/>
            <a:ext cx="902351" cy="7519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4978F8-5024-2AFA-698C-7256391A8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7988" y="3083797"/>
            <a:ext cx="1212291" cy="10228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381690-F78E-14B0-8EA5-B08BB6015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58" y="3770118"/>
            <a:ext cx="673100" cy="6731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756DA07-0F5B-1203-A206-1B36293F0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541" y="1132764"/>
            <a:ext cx="1318034" cy="9201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79EACB-878E-816C-F4F3-CB3801E9E5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418" y="1890144"/>
            <a:ext cx="462504" cy="528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3F3CF0-2164-ECD3-BF81-C1B3673BE4F6}"/>
              </a:ext>
            </a:extLst>
          </p:cNvPr>
          <p:cNvSpPr/>
          <p:nvPr/>
        </p:nvSpPr>
        <p:spPr>
          <a:xfrm>
            <a:off x="8900160" y="848412"/>
            <a:ext cx="3291840" cy="5816339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2A7399E-09E8-7B73-7EAA-4098A79BE078}"/>
              </a:ext>
            </a:extLst>
          </p:cNvPr>
          <p:cNvSpPr/>
          <p:nvPr/>
        </p:nvSpPr>
        <p:spPr>
          <a:xfrm>
            <a:off x="8900160" y="4195349"/>
            <a:ext cx="3291840" cy="2469402"/>
          </a:xfrm>
          <a:prstGeom prst="rect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83EC2-5B3E-0B66-6768-7EC88EDEA707}"/>
              </a:ext>
            </a:extLst>
          </p:cNvPr>
          <p:cNvSpPr txBox="1"/>
          <p:nvPr/>
        </p:nvSpPr>
        <p:spPr>
          <a:xfrm>
            <a:off x="695326" y="1265496"/>
            <a:ext cx="6273534" cy="89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C57DC-9EAB-5379-1E49-E38F603D096E}"/>
              </a:ext>
            </a:extLst>
          </p:cNvPr>
          <p:cNvSpPr txBox="1"/>
          <p:nvPr/>
        </p:nvSpPr>
        <p:spPr>
          <a:xfrm>
            <a:off x="695326" y="2225316"/>
            <a:ext cx="6687677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кредит с господдержкой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3C5CC-08F7-E306-1A88-9413B7F5D23B}"/>
              </a:ext>
            </a:extLst>
          </p:cNvPr>
          <p:cNvSpPr txBox="1"/>
          <p:nvPr/>
        </p:nvSpPr>
        <p:spPr>
          <a:xfrm>
            <a:off x="697235" y="3171799"/>
            <a:ext cx="7654913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Целевой кредит по ставке 3% годовых на цели оплаты обучения (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только среднее профессиональное образование, высшее образование и аспирантура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в течение любого периода (от семестра до всего срока обучения)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Заемщик – это сам абитуриент (студент) возрастом от 14 лет, 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колледж или вуз — любой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но с лицензией и аккредитацией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время обучения и 9 мес. по окончании срока обучения (льготный период)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уплата только процентов, далее долг с процентами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15 лет, получить можно даже в течение периода обучения, погасить можно досрочно без комиссий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D6005C-1A09-3542-7985-193216DAF01C}"/>
              </a:ext>
            </a:extLst>
          </p:cNvPr>
          <p:cNvSpPr txBox="1"/>
          <p:nvPr/>
        </p:nvSpPr>
        <p:spPr>
          <a:xfrm>
            <a:off x="9201009" y="1439981"/>
            <a:ext cx="236320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F6DDF-E3E7-7540-15A0-CB0D3241D558}"/>
              </a:ext>
            </a:extLst>
          </p:cNvPr>
          <p:cNvSpPr txBox="1"/>
          <p:nvPr/>
        </p:nvSpPr>
        <p:spPr>
          <a:xfrm>
            <a:off x="9201009" y="1931640"/>
            <a:ext cx="2686191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Обращаться только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 банки, которые отобраны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этой программы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конце 2023 это Сбербанк, РНКБ,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Алмазэргиенбанк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Т-банк)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381C47-2389-4A71-0BF5-67F6B4E5E53B}"/>
              </a:ext>
            </a:extLst>
          </p:cNvPr>
          <p:cNvSpPr txBox="1"/>
          <p:nvPr/>
        </p:nvSpPr>
        <p:spPr>
          <a:xfrm>
            <a:off x="9201009" y="4445165"/>
            <a:ext cx="276160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Внимание</a:t>
            </a:r>
            <a:r>
              <a:rPr lang="en-US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!</a:t>
            </a: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Отчисление из вуза </a:t>
            </a:r>
            <a:r>
              <a:rPr lang="en-US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—</a:t>
            </a: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основание для прекращения льготного периода </a:t>
            </a:r>
            <a:b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 применения рыночной ставки вместо льготной </a:t>
            </a:r>
            <a:b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(3% годовых)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CBF51B7-A31C-55A3-8830-E3C90BB2FEF0}"/>
              </a:ext>
            </a:extLst>
          </p:cNvPr>
          <p:cNvGrpSpPr/>
          <p:nvPr/>
        </p:nvGrpSpPr>
        <p:grpSpPr>
          <a:xfrm>
            <a:off x="695324" y="3212845"/>
            <a:ext cx="222677" cy="222677"/>
            <a:chOff x="6416933" y="3053459"/>
            <a:chExt cx="391545" cy="391545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2CA1525-907D-55EE-D9AF-D4FB6754F9B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>
              <a:extLst>
                <a:ext uri="{FF2B5EF4-FFF2-40B4-BE49-F238E27FC236}">
                  <a16:creationId xmlns:a16="http://schemas.microsoft.com/office/drawing/2014/main" id="{D2EC6E2B-58EC-179F-DCE2-152C70B3F91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D2319F2-F31B-B90B-430E-CBF6A7CB7F1E}"/>
              </a:ext>
            </a:extLst>
          </p:cNvPr>
          <p:cNvGrpSpPr/>
          <p:nvPr/>
        </p:nvGrpSpPr>
        <p:grpSpPr>
          <a:xfrm>
            <a:off x="695324" y="4136672"/>
            <a:ext cx="222677" cy="222677"/>
            <a:chOff x="6416933" y="3053459"/>
            <a:chExt cx="391545" cy="391545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CE0B26DD-4BC6-6165-E1B1-A5060E89D76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>
              <a:extLst>
                <a:ext uri="{FF2B5EF4-FFF2-40B4-BE49-F238E27FC236}">
                  <a16:creationId xmlns:a16="http://schemas.microsoft.com/office/drawing/2014/main" id="{4CA212CB-3BD8-6F8B-9179-87A774E6B83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1F7BA10-9A47-D5EF-57C1-5F3E0BF1123B}"/>
              </a:ext>
            </a:extLst>
          </p:cNvPr>
          <p:cNvGrpSpPr/>
          <p:nvPr/>
        </p:nvGrpSpPr>
        <p:grpSpPr>
          <a:xfrm>
            <a:off x="695324" y="4796548"/>
            <a:ext cx="222677" cy="222677"/>
            <a:chOff x="6416933" y="3053459"/>
            <a:chExt cx="391545" cy="391545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55E22EC7-937B-4981-6F1F-6CCD9ABE069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>
              <a:extLst>
                <a:ext uri="{FF2B5EF4-FFF2-40B4-BE49-F238E27FC236}">
                  <a16:creationId xmlns:a16="http://schemas.microsoft.com/office/drawing/2014/main" id="{BD502D9E-064F-E915-0226-9A8E4C13EA9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86568A67-3249-2744-FC31-F4BBB39927E5}"/>
              </a:ext>
            </a:extLst>
          </p:cNvPr>
          <p:cNvGrpSpPr/>
          <p:nvPr/>
        </p:nvGrpSpPr>
        <p:grpSpPr>
          <a:xfrm>
            <a:off x="695324" y="5467738"/>
            <a:ext cx="222677" cy="222677"/>
            <a:chOff x="6416933" y="3053459"/>
            <a:chExt cx="391545" cy="39154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13F03EC4-D625-6E83-4392-3624FFA9EB5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>
              <a:extLst>
                <a:ext uri="{FF2B5EF4-FFF2-40B4-BE49-F238E27FC236}">
                  <a16:creationId xmlns:a16="http://schemas.microsoft.com/office/drawing/2014/main" id="{CE8ED4AC-7CDC-130C-E3F9-F3C581794FE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85DD4E9-A08E-B0B6-5C36-FFBCF87CE67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4732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447138"/>
            <a:ext cx="6337071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получения </a:t>
            </a: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нецелевых кредитов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Кредитный лимит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зависимости от истории взаимоотношений, объема регулярных поступлений, кредитной истории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Льготный период (обычно 30-60 дней)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проценты не начисляются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Увеличенный льготный период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100 дней)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тут есть ловушки…</a:t>
            </a:r>
          </a:p>
          <a:p>
            <a:pPr marL="622300" indent="-252413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Разные даты начала отсчета (уточните условия!)</a:t>
            </a:r>
          </a:p>
          <a:p>
            <a:pPr marL="622300" indent="-252413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течение этого периода все равно придется погасить какую-то установленную часть долга</a:t>
            </a:r>
          </a:p>
          <a:p>
            <a:pPr marL="622300" indent="-252413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Ограниченный функционал — ей можно платить не везде, а только у партнеров банка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4E477-110C-E526-D3B7-D067CF3891FF}"/>
              </a:ext>
            </a:extLst>
          </p:cNvPr>
          <p:cNvSpPr txBox="1"/>
          <p:nvPr/>
        </p:nvSpPr>
        <p:spPr>
          <a:xfrm>
            <a:off x="695326" y="1265496"/>
            <a:ext cx="7814728" cy="45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96CD5-8D8D-D19D-2CEA-80D58AA93C52}"/>
              </a:ext>
            </a:extLst>
          </p:cNvPr>
          <p:cNvSpPr txBox="1"/>
          <p:nvPr/>
        </p:nvSpPr>
        <p:spPr>
          <a:xfrm>
            <a:off x="695326" y="1666659"/>
            <a:ext cx="6687677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Кредитная карта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68604-F8CA-50D2-1DC5-DD12F1D0155A}"/>
              </a:ext>
            </a:extLst>
          </p:cNvPr>
          <p:cNvSpPr txBox="1"/>
          <p:nvPr/>
        </p:nvSpPr>
        <p:spPr>
          <a:xfrm>
            <a:off x="7692272" y="2447138"/>
            <a:ext cx="3606440" cy="316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Изучите все дополнительные комиссии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Удобно делать покупки,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наличные лучше </a:t>
            </a:r>
            <a:b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снимать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Уточните наличие дополнительных платных услуг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Наличие кредитной карты ухудшает показатель долговой нагрузки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6A0164B-1156-90A8-876D-B7B2DAFFC622}"/>
              </a:ext>
            </a:extLst>
          </p:cNvPr>
          <p:cNvGrpSpPr/>
          <p:nvPr/>
        </p:nvGrpSpPr>
        <p:grpSpPr>
          <a:xfrm>
            <a:off x="695324" y="2490191"/>
            <a:ext cx="222677" cy="222677"/>
            <a:chOff x="6416933" y="3053459"/>
            <a:chExt cx="391545" cy="391545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5AA9A19-F783-94E8-47CA-583231501D4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>
              <a:extLst>
                <a:ext uri="{FF2B5EF4-FFF2-40B4-BE49-F238E27FC236}">
                  <a16:creationId xmlns:a16="http://schemas.microsoft.com/office/drawing/2014/main" id="{40FCB6D5-ABCE-B54E-54F1-60FBC58AA51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30ECA8A-8217-BD10-3D43-86C196574C6B}"/>
              </a:ext>
            </a:extLst>
          </p:cNvPr>
          <p:cNvGrpSpPr/>
          <p:nvPr/>
        </p:nvGrpSpPr>
        <p:grpSpPr>
          <a:xfrm>
            <a:off x="695324" y="2784659"/>
            <a:ext cx="222677" cy="222677"/>
            <a:chOff x="6416933" y="3053459"/>
            <a:chExt cx="391545" cy="39154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0E98D01-3CE8-1B5B-C593-29F233FC5A6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>
              <a:extLst>
                <a:ext uri="{FF2B5EF4-FFF2-40B4-BE49-F238E27FC236}">
                  <a16:creationId xmlns:a16="http://schemas.microsoft.com/office/drawing/2014/main" id="{ECFC12E1-D0B9-ABAD-B0B2-5EF4B7F9260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2BDB4E9-F49B-8D82-51D0-418995F2BBA4}"/>
              </a:ext>
            </a:extLst>
          </p:cNvPr>
          <p:cNvGrpSpPr/>
          <p:nvPr/>
        </p:nvGrpSpPr>
        <p:grpSpPr>
          <a:xfrm>
            <a:off x="695324" y="3644815"/>
            <a:ext cx="222677" cy="222677"/>
            <a:chOff x="6416933" y="3053459"/>
            <a:chExt cx="391545" cy="39154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59B5A14D-A59F-3B40-00EB-4A75811BAA5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789D953D-B5D7-6780-48DC-53E82B52EB9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0E135FB-6727-3D10-8531-4BD15FC278A9}"/>
              </a:ext>
            </a:extLst>
          </p:cNvPr>
          <p:cNvGrpSpPr/>
          <p:nvPr/>
        </p:nvGrpSpPr>
        <p:grpSpPr>
          <a:xfrm>
            <a:off x="695324" y="4233751"/>
            <a:ext cx="222677" cy="222677"/>
            <a:chOff x="6416933" y="3053459"/>
            <a:chExt cx="391545" cy="39154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D30C403-CDC5-4810-4A8F-359D34E79A9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>
              <a:extLst>
                <a:ext uri="{FF2B5EF4-FFF2-40B4-BE49-F238E27FC236}">
                  <a16:creationId xmlns:a16="http://schemas.microsoft.com/office/drawing/2014/main" id="{02A02A77-6CAF-0DAB-43F7-A59863C937C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FB34BBF-6646-4A5C-83C6-1E418DB643A3}"/>
              </a:ext>
            </a:extLst>
          </p:cNvPr>
          <p:cNvGrpSpPr/>
          <p:nvPr/>
        </p:nvGrpSpPr>
        <p:grpSpPr>
          <a:xfrm>
            <a:off x="7657578" y="2490191"/>
            <a:ext cx="222677" cy="222677"/>
            <a:chOff x="6416933" y="3053459"/>
            <a:chExt cx="391545" cy="391545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73AF78B-62F7-7B5C-C939-763BBA4048A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>
              <a:extLst>
                <a:ext uri="{FF2B5EF4-FFF2-40B4-BE49-F238E27FC236}">
                  <a16:creationId xmlns:a16="http://schemas.microsoft.com/office/drawing/2014/main" id="{BDA789C4-0906-7F5D-871E-32CB4DEBAED9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6E6303C-93A0-65A0-B96B-77CDD0EC0B29}"/>
              </a:ext>
            </a:extLst>
          </p:cNvPr>
          <p:cNvGrpSpPr/>
          <p:nvPr/>
        </p:nvGrpSpPr>
        <p:grpSpPr>
          <a:xfrm>
            <a:off x="7657578" y="3055879"/>
            <a:ext cx="222677" cy="222677"/>
            <a:chOff x="6416933" y="3053459"/>
            <a:chExt cx="391545" cy="39154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9B1F6053-635F-171D-D47C-4C1AC31D688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>
              <a:extLst>
                <a:ext uri="{FF2B5EF4-FFF2-40B4-BE49-F238E27FC236}">
                  <a16:creationId xmlns:a16="http://schemas.microsoft.com/office/drawing/2014/main" id="{6EC0E846-639F-73C7-9B17-4C9A7D0457C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C13858E-6763-994D-CDB3-D06F4DDF2FAA}"/>
              </a:ext>
            </a:extLst>
          </p:cNvPr>
          <p:cNvGrpSpPr/>
          <p:nvPr/>
        </p:nvGrpSpPr>
        <p:grpSpPr>
          <a:xfrm>
            <a:off x="7657578" y="3931534"/>
            <a:ext cx="222677" cy="222677"/>
            <a:chOff x="6416933" y="3053459"/>
            <a:chExt cx="391545" cy="391545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F6F71560-44DF-298D-D32C-19BEA221090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>
              <a:extLst>
                <a:ext uri="{FF2B5EF4-FFF2-40B4-BE49-F238E27FC236}">
                  <a16:creationId xmlns:a16="http://schemas.microsoft.com/office/drawing/2014/main" id="{644F8D8A-723B-1ACB-DB26-FDEA1B591989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ACDEF58-3C1C-A281-3B98-8F3EA496E516}"/>
              </a:ext>
            </a:extLst>
          </p:cNvPr>
          <p:cNvGrpSpPr/>
          <p:nvPr/>
        </p:nvGrpSpPr>
        <p:grpSpPr>
          <a:xfrm>
            <a:off x="7657578" y="4776192"/>
            <a:ext cx="222677" cy="222677"/>
            <a:chOff x="6416933" y="3053459"/>
            <a:chExt cx="391545" cy="391545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EB8CCE5-56F9-A200-E370-22162BAEEF1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>
              <a:extLst>
                <a:ext uri="{FF2B5EF4-FFF2-40B4-BE49-F238E27FC236}">
                  <a16:creationId xmlns:a16="http://schemas.microsoft.com/office/drawing/2014/main" id="{324EED48-332F-D255-F745-41418D465BA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CC9F8DC-970E-A74A-25FB-2497A0275FC7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3268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1B3422-9743-FF9A-9285-AB88E5F0804F}"/>
              </a:ext>
            </a:extLst>
          </p:cNvPr>
          <p:cNvSpPr txBox="1"/>
          <p:nvPr/>
        </p:nvSpPr>
        <p:spPr>
          <a:xfrm>
            <a:off x="1410886" y="2726033"/>
            <a:ext cx="911852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Уверены ли Вы в том, что сможете вернуть кредит с процентами?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Есть ли у Вас надежный и стабильный источник для возврата кредита?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Вы вдруг лишитесь источника постоянного доходы, удастся ли Вам найти средства для погашения кредита с процентами?</a:t>
            </a:r>
          </a:p>
        </p:txBody>
      </p:sp>
      <p:sp>
        <p:nvSpPr>
          <p:cNvPr id="18" name="Процесс 17">
            <a:extLst>
              <a:ext uri="{FF2B5EF4-FFF2-40B4-BE49-F238E27FC236}">
                <a16:creationId xmlns:a16="http://schemas.microsoft.com/office/drawing/2014/main" id="{9669F273-F808-8E73-6D48-4F9D68E43482}"/>
              </a:ext>
            </a:extLst>
          </p:cNvPr>
          <p:cNvSpPr/>
          <p:nvPr/>
        </p:nvSpPr>
        <p:spPr>
          <a:xfrm>
            <a:off x="0" y="5700745"/>
            <a:ext cx="12192000" cy="715930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D6C67A-EEE8-0482-E64B-F3D3B18486B7}"/>
              </a:ext>
            </a:extLst>
          </p:cNvPr>
          <p:cNvSpPr txBox="1"/>
          <p:nvPr/>
        </p:nvSpPr>
        <p:spPr>
          <a:xfrm>
            <a:off x="576262" y="5942935"/>
            <a:ext cx="110394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хотя бы 1 ответ ОТРИЦАТЕЛЬНЫЙ, лучше ОТКАЗАТЬСЯ от получения кредита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5A79D-94F0-2963-C6DF-E5D07445475D}"/>
              </a:ext>
            </a:extLst>
          </p:cNvPr>
          <p:cNvSpPr txBox="1"/>
          <p:nvPr/>
        </p:nvSpPr>
        <p:spPr>
          <a:xfrm>
            <a:off x="695325" y="1171109"/>
            <a:ext cx="91185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Безопасен ли для меня кредит?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4F3E5C-B879-1FCB-E55F-4D6348009B58}"/>
              </a:ext>
            </a:extLst>
          </p:cNvPr>
          <p:cNvSpPr txBox="1"/>
          <p:nvPr/>
        </p:nvSpPr>
        <p:spPr>
          <a:xfrm>
            <a:off x="695326" y="1672770"/>
            <a:ext cx="8352981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откровенные ответы на следующие вопросы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C1F752C-A991-F74B-6FE4-F592E58F854A}"/>
              </a:ext>
            </a:extLst>
          </p:cNvPr>
          <p:cNvGrpSpPr/>
          <p:nvPr/>
        </p:nvGrpSpPr>
        <p:grpSpPr>
          <a:xfrm>
            <a:off x="695326" y="2631763"/>
            <a:ext cx="553998" cy="563425"/>
            <a:chOff x="695326" y="2830552"/>
            <a:chExt cx="553998" cy="56342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FD55689F-442F-BFBE-3F7B-264EEE1F3AF7}"/>
                </a:ext>
              </a:extLst>
            </p:cNvPr>
            <p:cNvSpPr/>
            <p:nvPr/>
          </p:nvSpPr>
          <p:spPr>
            <a:xfrm>
              <a:off x="695326" y="2830552"/>
              <a:ext cx="553998" cy="553998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474283-12F1-D5CF-4BA8-CE7B9ACF148E}"/>
                </a:ext>
              </a:extLst>
            </p:cNvPr>
            <p:cNvSpPr txBox="1"/>
            <p:nvPr/>
          </p:nvSpPr>
          <p:spPr>
            <a:xfrm>
              <a:off x="767190" y="2839979"/>
              <a:ext cx="410269" cy="553998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  <a:endParaRPr lang="ru-RU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26A1A0A-C5D0-E8B9-263E-45779E08C9AF}"/>
              </a:ext>
            </a:extLst>
          </p:cNvPr>
          <p:cNvGrpSpPr/>
          <p:nvPr/>
        </p:nvGrpSpPr>
        <p:grpSpPr>
          <a:xfrm>
            <a:off x="695326" y="3461324"/>
            <a:ext cx="553998" cy="563425"/>
            <a:chOff x="695326" y="2830552"/>
            <a:chExt cx="553998" cy="563425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8DA613A-CDE5-4EEC-1876-FD24FCDCE8B0}"/>
                </a:ext>
              </a:extLst>
            </p:cNvPr>
            <p:cNvSpPr/>
            <p:nvPr/>
          </p:nvSpPr>
          <p:spPr>
            <a:xfrm>
              <a:off x="695326" y="2830552"/>
              <a:ext cx="553998" cy="553998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89E470-9502-CEE8-E729-A5A469E2808A}"/>
                </a:ext>
              </a:extLst>
            </p:cNvPr>
            <p:cNvSpPr txBox="1"/>
            <p:nvPr/>
          </p:nvSpPr>
          <p:spPr>
            <a:xfrm>
              <a:off x="767190" y="2839979"/>
              <a:ext cx="410269" cy="553998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  <a:endParaRPr lang="ru-RU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39597BF-DFE1-8742-5868-07BFA291BF36}"/>
              </a:ext>
            </a:extLst>
          </p:cNvPr>
          <p:cNvGrpSpPr/>
          <p:nvPr/>
        </p:nvGrpSpPr>
        <p:grpSpPr>
          <a:xfrm>
            <a:off x="695326" y="4420883"/>
            <a:ext cx="553998" cy="563425"/>
            <a:chOff x="695326" y="2830552"/>
            <a:chExt cx="553998" cy="563425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59EEA5C-48EC-74FA-632A-6847A94DAAC4}"/>
                </a:ext>
              </a:extLst>
            </p:cNvPr>
            <p:cNvSpPr/>
            <p:nvPr/>
          </p:nvSpPr>
          <p:spPr>
            <a:xfrm>
              <a:off x="695326" y="2830552"/>
              <a:ext cx="553998" cy="553998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40101A-F539-1240-31DC-0E80566503C8}"/>
                </a:ext>
              </a:extLst>
            </p:cNvPr>
            <p:cNvSpPr txBox="1"/>
            <p:nvPr/>
          </p:nvSpPr>
          <p:spPr>
            <a:xfrm>
              <a:off x="767190" y="2839979"/>
              <a:ext cx="410269" cy="553998"/>
            </a:xfrm>
            <a:prstGeom prst="rect">
              <a:avLst/>
            </a:prstGeom>
          </p:spPr>
          <p:txBody>
            <a:bodyPr vert="horz"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  <a:endParaRPr lang="ru-RU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DCB858B-5E84-6E1E-0286-2CBA7970790D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6265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6A0570-6A6C-81E3-36BF-CC68D9133F4E}"/>
              </a:ext>
            </a:extLst>
          </p:cNvPr>
          <p:cNvSpPr txBox="1"/>
          <p:nvPr/>
        </p:nvSpPr>
        <p:spPr>
          <a:xfrm>
            <a:off x="695325" y="1158183"/>
            <a:ext cx="91185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Показатель долговой нагрузки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C2ED9-FAA2-208D-E443-D23CBC2427C9}"/>
              </a:ext>
            </a:extLst>
          </p:cNvPr>
          <p:cNvSpPr txBox="1"/>
          <p:nvPr/>
        </p:nvSpPr>
        <p:spPr>
          <a:xfrm>
            <a:off x="695326" y="1669560"/>
            <a:ext cx="8352981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свой показатель долговой нагрузки (ПДН)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37EB82E-BDD4-191A-0B6C-E058D29AE371}"/>
              </a:ext>
            </a:extLst>
          </p:cNvPr>
          <p:cNvSpPr/>
          <p:nvPr/>
        </p:nvSpPr>
        <p:spPr>
          <a:xfrm>
            <a:off x="695325" y="2558770"/>
            <a:ext cx="10801350" cy="216577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45;p35">
            <a:extLst>
              <a:ext uri="{FF2B5EF4-FFF2-40B4-BE49-F238E27FC236}">
                <a16:creationId xmlns:a16="http://schemas.microsoft.com/office/drawing/2014/main" id="{DC5F8653-8A5C-7DB9-A5EE-10DF02F34295}"/>
              </a:ext>
            </a:extLst>
          </p:cNvPr>
          <p:cNvSpPr txBox="1">
            <a:spLocks/>
          </p:cNvSpPr>
          <p:nvPr/>
        </p:nvSpPr>
        <p:spPr>
          <a:xfrm>
            <a:off x="1256097" y="2744939"/>
            <a:ext cx="1406500" cy="202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ПДН</a:t>
            </a:r>
          </a:p>
        </p:txBody>
      </p:sp>
      <p:sp>
        <p:nvSpPr>
          <p:cNvPr id="10" name="Google Shape;145;p35">
            <a:extLst>
              <a:ext uri="{FF2B5EF4-FFF2-40B4-BE49-F238E27FC236}">
                <a16:creationId xmlns:a16="http://schemas.microsoft.com/office/drawing/2014/main" id="{F8075754-A7E4-4E12-DDF9-3FEE20C6C33E}"/>
              </a:ext>
            </a:extLst>
          </p:cNvPr>
          <p:cNvSpPr txBox="1">
            <a:spLocks/>
          </p:cNvSpPr>
          <p:nvPr/>
        </p:nvSpPr>
        <p:spPr>
          <a:xfrm>
            <a:off x="3767177" y="2992938"/>
            <a:ext cx="7017898" cy="65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Сумма среднемесячных платежей по всем кредитам и займам заемщика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созаемщиков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Google Shape;145;p35">
            <a:extLst>
              <a:ext uri="{FF2B5EF4-FFF2-40B4-BE49-F238E27FC236}">
                <a16:creationId xmlns:a16="http://schemas.microsoft.com/office/drawing/2014/main" id="{74018218-86D1-771C-CADD-D787C1000564}"/>
              </a:ext>
            </a:extLst>
          </p:cNvPr>
          <p:cNvSpPr txBox="1">
            <a:spLocks/>
          </p:cNvSpPr>
          <p:nvPr/>
        </p:nvSpPr>
        <p:spPr>
          <a:xfrm>
            <a:off x="3874417" y="3961860"/>
            <a:ext cx="6910658" cy="32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Среднемесячный доход заемщика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созаемщиков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Google Shape;145;p35">
            <a:extLst>
              <a:ext uri="{FF2B5EF4-FFF2-40B4-BE49-F238E27FC236}">
                <a16:creationId xmlns:a16="http://schemas.microsoft.com/office/drawing/2014/main" id="{86F206EE-BA21-B6C6-3E39-E760CA030E9B}"/>
              </a:ext>
            </a:extLst>
          </p:cNvPr>
          <p:cNvSpPr txBox="1">
            <a:spLocks/>
          </p:cNvSpPr>
          <p:nvPr/>
        </p:nvSpPr>
        <p:spPr>
          <a:xfrm>
            <a:off x="2281579" y="2716658"/>
            <a:ext cx="1485598" cy="205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rgbClr val="30B1B7"/>
                </a:solidFill>
              </a:rPr>
              <a:t>=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D15B9DD-C78D-8D55-AECE-499FE89E394C}"/>
              </a:ext>
            </a:extLst>
          </p:cNvPr>
          <p:cNvCxnSpPr>
            <a:cxnSpLocks/>
          </p:cNvCxnSpPr>
          <p:nvPr/>
        </p:nvCxnSpPr>
        <p:spPr>
          <a:xfrm>
            <a:off x="3513739" y="3742384"/>
            <a:ext cx="6816303" cy="0"/>
          </a:xfrm>
          <a:prstGeom prst="line">
            <a:avLst/>
          </a:prstGeom>
          <a:ln w="12700">
            <a:solidFill>
              <a:srgbClr val="30B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оцесс 16">
            <a:extLst>
              <a:ext uri="{FF2B5EF4-FFF2-40B4-BE49-F238E27FC236}">
                <a16:creationId xmlns:a16="http://schemas.microsoft.com/office/drawing/2014/main" id="{00ED2A66-F1A1-A5BF-7494-6154140A9FAB}"/>
              </a:ext>
            </a:extLst>
          </p:cNvPr>
          <p:cNvSpPr/>
          <p:nvPr/>
        </p:nvSpPr>
        <p:spPr>
          <a:xfrm>
            <a:off x="0" y="5230016"/>
            <a:ext cx="12192000" cy="1186659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BF80D-7DC4-7F1C-1FDB-88CCC9828776}"/>
              </a:ext>
            </a:extLst>
          </p:cNvPr>
          <p:cNvSpPr txBox="1"/>
          <p:nvPr/>
        </p:nvSpPr>
        <p:spPr>
          <a:xfrm>
            <a:off x="576262" y="5452140"/>
            <a:ext cx="1092041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Внимание! Если заемщиков несколько (например, супруги), то нужно суммировать все кредитные платежи </a:t>
            </a:r>
            <a:r>
              <a:rPr lang="ru-RU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созаемщиков</a:t>
            </a: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в числителе </a:t>
            </a:r>
            <a:b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 их ежемесячные доходы в знаменателе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491514-6963-4734-575A-275171931A24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7831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7E204-18F9-161E-2CAB-01CE0D534C55}"/>
              </a:ext>
            </a:extLst>
          </p:cNvPr>
          <p:cNvSpPr txBox="1"/>
          <p:nvPr/>
        </p:nvSpPr>
        <p:spPr>
          <a:xfrm>
            <a:off x="695325" y="1166507"/>
            <a:ext cx="91185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Показатель долговой нагрузки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E9311-8303-3E6D-1BE0-15AB8E85C778}"/>
              </a:ext>
            </a:extLst>
          </p:cNvPr>
          <p:cNvSpPr txBox="1"/>
          <p:nvPr/>
        </p:nvSpPr>
        <p:spPr>
          <a:xfrm>
            <a:off x="695326" y="1666658"/>
            <a:ext cx="8352981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оценить свое финансовое положение ?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D3EF53C-CEC0-766D-F3A7-A87FDEC41F18}"/>
              </a:ext>
            </a:extLst>
          </p:cNvPr>
          <p:cNvSpPr/>
          <p:nvPr/>
        </p:nvSpPr>
        <p:spPr>
          <a:xfrm>
            <a:off x="695325" y="2531122"/>
            <a:ext cx="10653150" cy="1167494"/>
          </a:xfrm>
          <a:prstGeom prst="roundRect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C334752-3CE3-8765-2817-ECF18836939A}"/>
              </a:ext>
            </a:extLst>
          </p:cNvPr>
          <p:cNvSpPr/>
          <p:nvPr/>
        </p:nvSpPr>
        <p:spPr>
          <a:xfrm>
            <a:off x="695325" y="3846369"/>
            <a:ext cx="10653150" cy="1167494"/>
          </a:xfrm>
          <a:prstGeom prst="roundRect">
            <a:avLst/>
          </a:pr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D4EE0C4-66C0-D9E9-83BE-5C6182F1E2A1}"/>
              </a:ext>
            </a:extLst>
          </p:cNvPr>
          <p:cNvSpPr/>
          <p:nvPr/>
        </p:nvSpPr>
        <p:spPr>
          <a:xfrm>
            <a:off x="695325" y="5161616"/>
            <a:ext cx="10653150" cy="1167494"/>
          </a:xfrm>
          <a:prstGeom prst="roundRect">
            <a:avLst/>
          </a:prstGeom>
          <a:solidFill>
            <a:srgbClr val="EA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Google Shape;145;p35">
            <a:extLst>
              <a:ext uri="{FF2B5EF4-FFF2-40B4-BE49-F238E27FC236}">
                <a16:creationId xmlns:a16="http://schemas.microsoft.com/office/drawing/2014/main" id="{1D1FB1EF-F16E-D67B-85F9-29CFE11B1B7C}"/>
              </a:ext>
            </a:extLst>
          </p:cNvPr>
          <p:cNvSpPr txBox="1">
            <a:spLocks/>
          </p:cNvSpPr>
          <p:nvPr/>
        </p:nvSpPr>
        <p:spPr>
          <a:xfrm>
            <a:off x="1063255" y="2531123"/>
            <a:ext cx="10123963" cy="11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ПДН</a:t>
            </a: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&lt; 30%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комфортное, низкий риск невозврата</a:t>
            </a:r>
          </a:p>
        </p:txBody>
      </p:sp>
      <p:sp>
        <p:nvSpPr>
          <p:cNvPr id="14" name="Google Shape;145;p35">
            <a:extLst>
              <a:ext uri="{FF2B5EF4-FFF2-40B4-BE49-F238E27FC236}">
                <a16:creationId xmlns:a16="http://schemas.microsoft.com/office/drawing/2014/main" id="{0DB76A2D-772C-34B4-D5F7-7262DAE38CEF}"/>
              </a:ext>
            </a:extLst>
          </p:cNvPr>
          <p:cNvSpPr txBox="1">
            <a:spLocks/>
          </p:cNvSpPr>
          <p:nvPr/>
        </p:nvSpPr>
        <p:spPr>
          <a:xfrm>
            <a:off x="1063255" y="3838928"/>
            <a:ext cx="10123963" cy="11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ПДН</a:t>
            </a: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от 30 до 50%</a:t>
            </a: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среднее, умеренный риск</a:t>
            </a:r>
          </a:p>
        </p:txBody>
      </p:sp>
      <p:sp>
        <p:nvSpPr>
          <p:cNvPr id="15" name="Google Shape;145;p35">
            <a:extLst>
              <a:ext uri="{FF2B5EF4-FFF2-40B4-BE49-F238E27FC236}">
                <a16:creationId xmlns:a16="http://schemas.microsoft.com/office/drawing/2014/main" id="{40026C1E-69CA-3729-B116-A1BCE78360CD}"/>
              </a:ext>
            </a:extLst>
          </p:cNvPr>
          <p:cNvSpPr txBox="1">
            <a:spLocks/>
          </p:cNvSpPr>
          <p:nvPr/>
        </p:nvSpPr>
        <p:spPr>
          <a:xfrm>
            <a:off x="1063255" y="5167997"/>
            <a:ext cx="10123963" cy="11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ПДН </a:t>
            </a: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 50%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опасное, лучше отказаться от получения кредита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26C71-E8FC-EE2B-405E-159CCF5488B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7484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2FC58-1144-73C2-F5F2-82489B6A57D6}"/>
              </a:ext>
            </a:extLst>
          </p:cNvPr>
          <p:cNvSpPr txBox="1"/>
          <p:nvPr/>
        </p:nvSpPr>
        <p:spPr>
          <a:xfrm>
            <a:off x="695326" y="1265496"/>
            <a:ext cx="7814728" cy="45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79395-615E-5468-4C61-8C1186EFA3BB}"/>
              </a:ext>
            </a:extLst>
          </p:cNvPr>
          <p:cNvSpPr txBox="1"/>
          <p:nvPr/>
        </p:nvSpPr>
        <p:spPr>
          <a:xfrm>
            <a:off x="695326" y="1744641"/>
            <a:ext cx="66876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делать, если ПДН слишком высокий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8508F-1C0E-B31B-1F9C-CB3F4A0A1548}"/>
              </a:ext>
            </a:extLst>
          </p:cNvPr>
          <p:cNvSpPr txBox="1"/>
          <p:nvPr/>
        </p:nvSpPr>
        <p:spPr>
          <a:xfrm>
            <a:off x="695325" y="2974410"/>
            <a:ext cx="33951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2FD53-CA83-9F45-37F4-76E728D7BCF8}"/>
              </a:ext>
            </a:extLst>
          </p:cNvPr>
          <p:cNvSpPr txBox="1"/>
          <p:nvPr/>
        </p:nvSpPr>
        <p:spPr>
          <a:xfrm>
            <a:off x="695325" y="3468846"/>
            <a:ext cx="9216771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Погасить текущие кредиты, начав с небольших по суммам (включая рассрочки)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Закрыть неиспользуемые кредитные карты и карты с овердрафтом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Собрать больше подтверждающих документов о размере доходов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Создать условия для возможности подтвердить доходы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(например, оформиться в качестве самозанятого)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Увеличить срок рассматриваемого кредита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BE16CCE-911A-130D-F68C-440FE8067746}"/>
              </a:ext>
            </a:extLst>
          </p:cNvPr>
          <p:cNvGrpSpPr/>
          <p:nvPr/>
        </p:nvGrpSpPr>
        <p:grpSpPr>
          <a:xfrm>
            <a:off x="695324" y="3484898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65EE7A6-3DFC-BBCE-5F9D-31B299F8995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80DA06F4-A2B8-5BBF-E713-EA8A9C0099A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24F0994-ACA8-3213-F20C-F7761E1E0E95}"/>
              </a:ext>
            </a:extLst>
          </p:cNvPr>
          <p:cNvGrpSpPr/>
          <p:nvPr/>
        </p:nvGrpSpPr>
        <p:grpSpPr>
          <a:xfrm>
            <a:off x="695324" y="3880824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8530C16B-09BA-BFC2-9A67-2A8C6F7B0C9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233430D5-9294-3C85-0D66-B62130F7AF1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EF48AB2-E3CD-70CF-943B-ED2EC6DFC6F0}"/>
              </a:ext>
            </a:extLst>
          </p:cNvPr>
          <p:cNvGrpSpPr/>
          <p:nvPr/>
        </p:nvGrpSpPr>
        <p:grpSpPr>
          <a:xfrm>
            <a:off x="695324" y="4267323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17BC2B7-9627-3642-1D21-6AA1E6D55B2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4EFD0CF7-65B1-310D-9645-FBDD3AE3E88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44B4D41-AC9D-DBC3-6EFB-C289420271C7}"/>
              </a:ext>
            </a:extLst>
          </p:cNvPr>
          <p:cNvGrpSpPr/>
          <p:nvPr/>
        </p:nvGrpSpPr>
        <p:grpSpPr>
          <a:xfrm>
            <a:off x="695324" y="4653822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2B3265C-12CD-97AD-7F96-66D8CFE7D5C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B60D3296-20C8-DDBF-055E-447B88F41AA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79AB1EF-2375-C262-0CD5-8EC8BAD08978}"/>
              </a:ext>
            </a:extLst>
          </p:cNvPr>
          <p:cNvGrpSpPr/>
          <p:nvPr/>
        </p:nvGrpSpPr>
        <p:grpSpPr>
          <a:xfrm>
            <a:off x="695324" y="5332552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4C676A37-D563-636D-706E-33FEEB14668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944C5AC1-57F0-05BE-F84F-8EE0072E0E4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ADFE96-D5D4-E05C-D5C4-0EB5C1DC0E38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1524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1988856"/>
            <a:ext cx="1080135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Выбор кредитора</a:t>
            </a:r>
          </a:p>
          <a:p>
            <a:pPr marL="542925" indent="-2651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Лучше начать с банков — они предлагают более низкие ставки по сравнению с МФО,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ломбардами и КПК</a:t>
            </a:r>
          </a:p>
          <a:p>
            <a:pPr marL="542925" indent="-2651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сайтов-агрегаторов подобрать несколько подходящих банков по параметрам требуемого кредита и отзывам заемщиков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Финуслуги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banki.ru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sravni.ru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выберу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42925" indent="-26511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подавать заявки одновременно во множество банков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CB5FB-4991-81BA-AA4C-94975B5A4587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Выбор банка и условий кредита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68922-D92E-8E3C-712D-FF6189141515}"/>
              </a:ext>
            </a:extLst>
          </p:cNvPr>
          <p:cNvSpPr txBox="1"/>
          <p:nvPr/>
        </p:nvSpPr>
        <p:spPr>
          <a:xfrm>
            <a:off x="695325" y="4079093"/>
            <a:ext cx="4376405" cy="2239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Выбор условий кредитования</a:t>
            </a:r>
          </a:p>
          <a:p>
            <a:pPr marL="342900" indent="-28575">
              <a:spcAft>
                <a:spcPts val="3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для сравнения: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переплата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Ежемесячный платеж </a:t>
            </a:r>
          </a:p>
          <a:p>
            <a:pPr marL="628650" indent="-314325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Полная стоимость кредита (ПСК)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8E9B67-0BDF-59FD-2210-DB767CE6BDD1}"/>
              </a:ext>
            </a:extLst>
          </p:cNvPr>
          <p:cNvSpPr/>
          <p:nvPr/>
        </p:nvSpPr>
        <p:spPr>
          <a:xfrm>
            <a:off x="5910606" y="4195277"/>
            <a:ext cx="6281394" cy="2122890"/>
          </a:xfrm>
          <a:prstGeom prst="rect">
            <a:avLst/>
          </a:prstGeom>
          <a:solidFill>
            <a:srgbClr val="30B1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CAD7F-347D-F159-BC95-7397AC8A9269}"/>
              </a:ext>
            </a:extLst>
          </p:cNvPr>
          <p:cNvSpPr txBox="1"/>
          <p:nvPr/>
        </p:nvSpPr>
        <p:spPr>
          <a:xfrm>
            <a:off x="6146712" y="4352951"/>
            <a:ext cx="45973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стоимость кредита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43974-972A-C5A0-B241-EB87D3BD12DB}"/>
              </a:ext>
            </a:extLst>
          </p:cNvPr>
          <p:cNvSpPr txBox="1"/>
          <p:nvPr/>
        </p:nvSpPr>
        <p:spPr>
          <a:xfrm>
            <a:off x="6762036" y="4835634"/>
            <a:ext cx="123228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долг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63B7E-55E0-3290-B3CC-996944D1222F}"/>
              </a:ext>
            </a:extLst>
          </p:cNvPr>
          <p:cNvSpPr txBox="1"/>
          <p:nvPr/>
        </p:nvSpPr>
        <p:spPr>
          <a:xfrm>
            <a:off x="9471852" y="4823464"/>
            <a:ext cx="239490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-9525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использование долга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16AE3-B05E-33AE-3F64-5EBF9FD535F7}"/>
              </a:ext>
            </a:extLst>
          </p:cNvPr>
          <p:cNvSpPr txBox="1"/>
          <p:nvPr/>
        </p:nvSpPr>
        <p:spPr>
          <a:xfrm>
            <a:off x="6745408" y="5481629"/>
            <a:ext cx="198329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-9525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третьим лицам (например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страховой компании)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6103B-0A1E-7B6E-DF13-778BFCCE9927}"/>
              </a:ext>
            </a:extLst>
          </p:cNvPr>
          <p:cNvSpPr txBox="1"/>
          <p:nvPr/>
        </p:nvSpPr>
        <p:spPr>
          <a:xfrm>
            <a:off x="9471852" y="5484116"/>
            <a:ext cx="233916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-9525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выпуск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обслуживание карты (если применимо)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28A2-64F7-B5BE-7B0C-5B5C2A16F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378" y="4811173"/>
            <a:ext cx="492063" cy="4920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B0A873-2134-D434-4307-4767BD204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6" y="4798033"/>
            <a:ext cx="492063" cy="4920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821316-7591-C24D-B201-A6C90ECBB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378" y="5550881"/>
            <a:ext cx="492063" cy="4920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7B9FBF3-0CED-FC57-135B-7325C5F29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6" y="5550881"/>
            <a:ext cx="492063" cy="49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158337-7D6D-106E-1D40-A0C7C3FA3EA6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5578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оцесс 9">
            <a:extLst>
              <a:ext uri="{FF2B5EF4-FFF2-40B4-BE49-F238E27FC236}">
                <a16:creationId xmlns:a16="http://schemas.microsoft.com/office/drawing/2014/main" id="{CD6C5E5F-EFFA-F455-B281-52945A07DC63}"/>
              </a:ext>
            </a:extLst>
          </p:cNvPr>
          <p:cNvSpPr/>
          <p:nvPr/>
        </p:nvSpPr>
        <p:spPr>
          <a:xfrm>
            <a:off x="0" y="5700745"/>
            <a:ext cx="12192000" cy="715930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537078"/>
            <a:ext cx="33951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условия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D1128-40E2-4FF8-F3FA-14C56DB086E8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Изучаем кредитный договор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951A7-59B1-72E7-AE43-3CB2E7854E6A}"/>
              </a:ext>
            </a:extLst>
          </p:cNvPr>
          <p:cNvSpPr txBox="1"/>
          <p:nvPr/>
        </p:nvSpPr>
        <p:spPr>
          <a:xfrm>
            <a:off x="695326" y="1744641"/>
            <a:ext cx="66876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читайте проект договора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8ABB9-D086-F88F-5317-44D45A1E679A}"/>
              </a:ext>
            </a:extLst>
          </p:cNvPr>
          <p:cNvSpPr txBox="1"/>
          <p:nvPr/>
        </p:nvSpPr>
        <p:spPr>
          <a:xfrm>
            <a:off x="576262" y="5942935"/>
            <a:ext cx="110394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ВНИМАНИЕ! У вас есть право отказа от заключенного договора в течение 14 дней!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68EDA-F35C-AAB9-C532-08DDA45485B6}"/>
              </a:ext>
            </a:extLst>
          </p:cNvPr>
          <p:cNvSpPr txBox="1"/>
          <p:nvPr/>
        </p:nvSpPr>
        <p:spPr>
          <a:xfrm>
            <a:off x="695325" y="3041596"/>
            <a:ext cx="4291541" cy="204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Кредитор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ПСК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 получения денег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возврата и график погашения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Схема погашения платежей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80689-4B3A-36B2-A474-994CFDE9B582}"/>
              </a:ext>
            </a:extLst>
          </p:cNvPr>
          <p:cNvSpPr txBox="1"/>
          <p:nvPr/>
        </p:nvSpPr>
        <p:spPr>
          <a:xfrm>
            <a:off x="6096000" y="3041596"/>
            <a:ext cx="5164667" cy="2008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Неустойки и штрафы за просрочку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 иных случаях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Условия оформления полисов страхования и иные платные услуги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услуги и комиссии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Наличие/ отсутствие залога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A4FD658-AB44-4EC5-C22B-09486F782CC9}"/>
              </a:ext>
            </a:extLst>
          </p:cNvPr>
          <p:cNvGrpSpPr/>
          <p:nvPr/>
        </p:nvGrpSpPr>
        <p:grpSpPr>
          <a:xfrm>
            <a:off x="695324" y="3065779"/>
            <a:ext cx="222677" cy="222677"/>
            <a:chOff x="6416933" y="3053459"/>
            <a:chExt cx="391545" cy="39154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62DBF53-9609-634C-1198-39FFAF99474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>
              <a:extLst>
                <a:ext uri="{FF2B5EF4-FFF2-40B4-BE49-F238E27FC236}">
                  <a16:creationId xmlns:a16="http://schemas.microsoft.com/office/drawing/2014/main" id="{11E06FB5-34AC-50EB-B2DB-3965540C00E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EF0B688-9FBC-0532-584E-3EF4781A6015}"/>
              </a:ext>
            </a:extLst>
          </p:cNvPr>
          <p:cNvGrpSpPr/>
          <p:nvPr/>
        </p:nvGrpSpPr>
        <p:grpSpPr>
          <a:xfrm>
            <a:off x="695324" y="3428263"/>
            <a:ext cx="222677" cy="222677"/>
            <a:chOff x="6416933" y="3053459"/>
            <a:chExt cx="391545" cy="391545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0194836-2E79-CDCA-FAAA-8FF5D024D26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>
              <a:extLst>
                <a:ext uri="{FF2B5EF4-FFF2-40B4-BE49-F238E27FC236}">
                  <a16:creationId xmlns:a16="http://schemas.microsoft.com/office/drawing/2014/main" id="{E52AA28B-0149-E32B-2B0A-CBEDA2383A1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AFF2A39-1B09-59A7-148E-1DC34585784B}"/>
              </a:ext>
            </a:extLst>
          </p:cNvPr>
          <p:cNvGrpSpPr/>
          <p:nvPr/>
        </p:nvGrpSpPr>
        <p:grpSpPr>
          <a:xfrm>
            <a:off x="695324" y="3760419"/>
            <a:ext cx="222677" cy="222677"/>
            <a:chOff x="6416933" y="3053459"/>
            <a:chExt cx="391545" cy="39154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B87BAEF-DF4B-EEB2-1632-C9C8D9689BF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>
              <a:extLst>
                <a:ext uri="{FF2B5EF4-FFF2-40B4-BE49-F238E27FC236}">
                  <a16:creationId xmlns:a16="http://schemas.microsoft.com/office/drawing/2014/main" id="{134FB3C3-92BA-6C88-9998-3C10A383386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E8FAD0D-9CF0-FD7B-59D3-936B0CD2A6DD}"/>
              </a:ext>
            </a:extLst>
          </p:cNvPr>
          <p:cNvGrpSpPr/>
          <p:nvPr/>
        </p:nvGrpSpPr>
        <p:grpSpPr>
          <a:xfrm>
            <a:off x="695324" y="4118576"/>
            <a:ext cx="222677" cy="222677"/>
            <a:chOff x="6416933" y="3053459"/>
            <a:chExt cx="391545" cy="391545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31CE8532-6E01-CF30-1445-CAC7AEA7B054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>
              <a:extLst>
                <a:ext uri="{FF2B5EF4-FFF2-40B4-BE49-F238E27FC236}">
                  <a16:creationId xmlns:a16="http://schemas.microsoft.com/office/drawing/2014/main" id="{890C6643-E9E3-24B3-E614-01E461BFE47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3FC963-371D-A8C5-FFA7-D3B5B5E1AE29}"/>
              </a:ext>
            </a:extLst>
          </p:cNvPr>
          <p:cNvGrpSpPr/>
          <p:nvPr/>
        </p:nvGrpSpPr>
        <p:grpSpPr>
          <a:xfrm>
            <a:off x="695324" y="4459471"/>
            <a:ext cx="222677" cy="222677"/>
            <a:chOff x="6416933" y="3053459"/>
            <a:chExt cx="391545" cy="391545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D8441E44-2330-2ECD-32B7-B931C34F7D9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24">
              <a:extLst>
                <a:ext uri="{FF2B5EF4-FFF2-40B4-BE49-F238E27FC236}">
                  <a16:creationId xmlns:a16="http://schemas.microsoft.com/office/drawing/2014/main" id="{C958B544-B9E3-D2AC-A2CD-2755D873C12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19D9EA8-A6A1-05E8-7BA1-21E65E6342A0}"/>
              </a:ext>
            </a:extLst>
          </p:cNvPr>
          <p:cNvGrpSpPr/>
          <p:nvPr/>
        </p:nvGrpSpPr>
        <p:grpSpPr>
          <a:xfrm>
            <a:off x="695324" y="4822825"/>
            <a:ext cx="222677" cy="222677"/>
            <a:chOff x="6416933" y="3053459"/>
            <a:chExt cx="391545" cy="391545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936D106A-87B3-6724-ACC9-BC9A64E12F5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>
              <a:extLst>
                <a:ext uri="{FF2B5EF4-FFF2-40B4-BE49-F238E27FC236}">
                  <a16:creationId xmlns:a16="http://schemas.microsoft.com/office/drawing/2014/main" id="{9289B9C5-7D2C-6FE1-AE6D-8A7BAB6A9E49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499B030-8DE0-9EA2-3DE6-F35DFBD30CE9}"/>
              </a:ext>
            </a:extLst>
          </p:cNvPr>
          <p:cNvGrpSpPr/>
          <p:nvPr/>
        </p:nvGrpSpPr>
        <p:grpSpPr>
          <a:xfrm>
            <a:off x="6097058" y="3065779"/>
            <a:ext cx="222677" cy="222677"/>
            <a:chOff x="6416933" y="3053459"/>
            <a:chExt cx="391545" cy="391545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27FD0971-8F3A-1B2A-0F8A-4A3F4878598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>
              <a:extLst>
                <a:ext uri="{FF2B5EF4-FFF2-40B4-BE49-F238E27FC236}">
                  <a16:creationId xmlns:a16="http://schemas.microsoft.com/office/drawing/2014/main" id="{21ACFFB6-0F33-E383-6B8A-966FC6118CD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83AC3FD-EF39-2E72-3B95-D9DE7100778A}"/>
              </a:ext>
            </a:extLst>
          </p:cNvPr>
          <p:cNvGrpSpPr/>
          <p:nvPr/>
        </p:nvGrpSpPr>
        <p:grpSpPr>
          <a:xfrm>
            <a:off x="6097058" y="3728022"/>
            <a:ext cx="222677" cy="222677"/>
            <a:chOff x="6416933" y="3053459"/>
            <a:chExt cx="391545" cy="391545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EB1E2AA-0781-D983-5E40-38679B29329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>
              <a:extLst>
                <a:ext uri="{FF2B5EF4-FFF2-40B4-BE49-F238E27FC236}">
                  <a16:creationId xmlns:a16="http://schemas.microsoft.com/office/drawing/2014/main" id="{2D34E9FA-76D8-8BB3-94ED-EDCBA429F4F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9939615-95EB-EDBD-41AE-17C600BA5807}"/>
              </a:ext>
            </a:extLst>
          </p:cNvPr>
          <p:cNvGrpSpPr/>
          <p:nvPr/>
        </p:nvGrpSpPr>
        <p:grpSpPr>
          <a:xfrm>
            <a:off x="6097058" y="4384507"/>
            <a:ext cx="222677" cy="222677"/>
            <a:chOff x="6416933" y="3053459"/>
            <a:chExt cx="391545" cy="391545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144EBA0-5094-D035-AD77-39E081F589B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>
              <a:extLst>
                <a:ext uri="{FF2B5EF4-FFF2-40B4-BE49-F238E27FC236}">
                  <a16:creationId xmlns:a16="http://schemas.microsoft.com/office/drawing/2014/main" id="{3A4BE272-6551-92D1-868A-3DB8A98349B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6D7F108-5DB4-AA8E-2A7C-9F3CF2BE3B4B}"/>
              </a:ext>
            </a:extLst>
          </p:cNvPr>
          <p:cNvGrpSpPr/>
          <p:nvPr/>
        </p:nvGrpSpPr>
        <p:grpSpPr>
          <a:xfrm>
            <a:off x="6097058" y="4756450"/>
            <a:ext cx="222677" cy="222677"/>
            <a:chOff x="6416933" y="3053459"/>
            <a:chExt cx="391545" cy="39154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1DA248C8-9C4C-80DD-FB8A-81021E2860A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>
              <a:extLst>
                <a:ext uri="{FF2B5EF4-FFF2-40B4-BE49-F238E27FC236}">
                  <a16:creationId xmlns:a16="http://schemas.microsoft.com/office/drawing/2014/main" id="{BA27EA99-D9F2-86DA-70D1-5D5B7084CAE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59A748E-AAC4-73B7-F6C8-196C74376F43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7922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589857"/>
            <a:ext cx="9685213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Платить нужно обязательно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вовремя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Учитывайте время на обработку транзакций и комиссии за платеж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Лучше настроить </a:t>
            </a:r>
            <a:r>
              <a:rPr lang="ru-RU" b="1" dirty="0" err="1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автоплатеж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 своей зарплатной карты на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1–2 дня раньше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требуемой даты платежа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C9082-EAA2-1519-E27F-E4661C83FF66}"/>
              </a:ext>
            </a:extLst>
          </p:cNvPr>
          <p:cNvSpPr txBox="1"/>
          <p:nvPr/>
        </p:nvSpPr>
        <p:spPr>
          <a:xfrm>
            <a:off x="695325" y="4059373"/>
            <a:ext cx="4743941" cy="177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оформить банковскую карту банка-кредитору, с которой он сам будет списывать ежемесячный платеж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Настройте себе напоминания </a:t>
            </a:r>
            <a:b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очередном платеже (в смартфоне,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бумажном календаре и т.п.)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A2B2C-EAF2-FBA7-7C8B-D50B79371398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Осуществляем платежи по кредиту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F0E55-7002-A176-10A0-5CFC99525618}"/>
              </a:ext>
            </a:extLst>
          </p:cNvPr>
          <p:cNvSpPr txBox="1"/>
          <p:nvPr/>
        </p:nvSpPr>
        <p:spPr>
          <a:xfrm>
            <a:off x="695326" y="1764455"/>
            <a:ext cx="243437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4285D60-285A-8DEE-4AF8-B1E49F0938EF}"/>
              </a:ext>
            </a:extLst>
          </p:cNvPr>
          <p:cNvGrpSpPr/>
          <p:nvPr/>
        </p:nvGrpSpPr>
        <p:grpSpPr>
          <a:xfrm>
            <a:off x="695324" y="2608553"/>
            <a:ext cx="222677" cy="222677"/>
            <a:chOff x="6416933" y="3053459"/>
            <a:chExt cx="391545" cy="39154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7534E889-C16C-B767-BEF0-2CDC6C7E278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>
              <a:extLst>
                <a:ext uri="{FF2B5EF4-FFF2-40B4-BE49-F238E27FC236}">
                  <a16:creationId xmlns:a16="http://schemas.microsoft.com/office/drawing/2014/main" id="{6B2170F3-D47D-920D-587D-6DD97D5F4FD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58FDED-DF1F-2AB1-D3FF-D8449204C9C6}"/>
              </a:ext>
            </a:extLst>
          </p:cNvPr>
          <p:cNvGrpSpPr/>
          <p:nvPr/>
        </p:nvGrpSpPr>
        <p:grpSpPr>
          <a:xfrm>
            <a:off x="695324" y="3004479"/>
            <a:ext cx="222677" cy="222677"/>
            <a:chOff x="6416933" y="3053459"/>
            <a:chExt cx="391545" cy="39154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BC556511-796D-CF3A-AFB2-79CD915CCEB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57741D80-DA40-D668-1E21-4BDB8BD2A1A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37DB9F1-6EAA-7355-CC9A-84CB646F0E33}"/>
              </a:ext>
            </a:extLst>
          </p:cNvPr>
          <p:cNvGrpSpPr/>
          <p:nvPr/>
        </p:nvGrpSpPr>
        <p:grpSpPr>
          <a:xfrm>
            <a:off x="695324" y="3390978"/>
            <a:ext cx="222677" cy="222677"/>
            <a:chOff x="6416933" y="3053459"/>
            <a:chExt cx="391545" cy="39154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83AC1E6-9D88-4C4C-E2E9-8EC13501727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>
              <a:extLst>
                <a:ext uri="{FF2B5EF4-FFF2-40B4-BE49-F238E27FC236}">
                  <a16:creationId xmlns:a16="http://schemas.microsoft.com/office/drawing/2014/main" id="{5626B29E-848B-4C8E-51A5-51EB11B2829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3FFE289-828C-3C67-2211-9D512FE40E8E}"/>
              </a:ext>
            </a:extLst>
          </p:cNvPr>
          <p:cNvGrpSpPr/>
          <p:nvPr/>
        </p:nvGrpSpPr>
        <p:grpSpPr>
          <a:xfrm>
            <a:off x="695324" y="4079135"/>
            <a:ext cx="222677" cy="222677"/>
            <a:chOff x="6416933" y="3053459"/>
            <a:chExt cx="391545" cy="391545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DA16B8D-EFCD-0D32-DCD8-D7EAFDEFF62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>
              <a:extLst>
                <a:ext uri="{FF2B5EF4-FFF2-40B4-BE49-F238E27FC236}">
                  <a16:creationId xmlns:a16="http://schemas.microsoft.com/office/drawing/2014/main" id="{E8B2B587-4873-AEC7-B31E-901D3028D03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1F01CA8-CA8F-D5B0-2739-991E4C8AB430}"/>
              </a:ext>
            </a:extLst>
          </p:cNvPr>
          <p:cNvGrpSpPr/>
          <p:nvPr/>
        </p:nvGrpSpPr>
        <p:grpSpPr>
          <a:xfrm>
            <a:off x="695324" y="5021816"/>
            <a:ext cx="222677" cy="222677"/>
            <a:chOff x="6416933" y="3053459"/>
            <a:chExt cx="391545" cy="39154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AD762BB-4A0B-977C-0454-42F00C3F424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>
              <a:extLst>
                <a:ext uri="{FF2B5EF4-FFF2-40B4-BE49-F238E27FC236}">
                  <a16:creationId xmlns:a16="http://schemas.microsoft.com/office/drawing/2014/main" id="{AB2FEC63-AD0F-2D83-977E-DE6C7ED129E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90FB56-B3A9-9A91-FFE0-B06A4BC4F1DD}"/>
              </a:ext>
            </a:extLst>
          </p:cNvPr>
          <p:cNvSpPr/>
          <p:nvPr/>
        </p:nvSpPr>
        <p:spPr>
          <a:xfrm>
            <a:off x="5910606" y="4066213"/>
            <a:ext cx="6281394" cy="2238894"/>
          </a:xfrm>
          <a:prstGeom prst="rect">
            <a:avLst/>
          </a:prstGeom>
          <a:solidFill>
            <a:srgbClr val="30B1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8C4A7A-0BE2-26E1-DBEF-3D5FA326C5AF}"/>
              </a:ext>
            </a:extLst>
          </p:cNvPr>
          <p:cNvSpPr txBox="1"/>
          <p:nvPr/>
        </p:nvSpPr>
        <p:spPr>
          <a:xfrm>
            <a:off x="6142921" y="4237806"/>
            <a:ext cx="50768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четко понимать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8785C3-14A0-9EFE-751A-39D611565254}"/>
              </a:ext>
            </a:extLst>
          </p:cNvPr>
          <p:cNvSpPr txBox="1"/>
          <p:nvPr/>
        </p:nvSpPr>
        <p:spPr>
          <a:xfrm>
            <a:off x="5987916" y="5745523"/>
            <a:ext cx="189814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</a:t>
            </a:r>
          </a:p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E27A9-83F4-7BBC-D370-3E2F01E07565}"/>
              </a:ext>
            </a:extLst>
          </p:cNvPr>
          <p:cNvSpPr txBox="1"/>
          <p:nvPr/>
        </p:nvSpPr>
        <p:spPr>
          <a:xfrm>
            <a:off x="7854138" y="5746034"/>
            <a:ext cx="17600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Величину</a:t>
            </a:r>
          </a:p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531B64-46C9-B061-A830-D43B74F7847C}"/>
              </a:ext>
            </a:extLst>
          </p:cNvPr>
          <p:cNvSpPr txBox="1"/>
          <p:nvPr/>
        </p:nvSpPr>
        <p:spPr>
          <a:xfrm>
            <a:off x="9758004" y="5739304"/>
            <a:ext cx="17600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</a:t>
            </a:r>
          </a:p>
          <a:p>
            <a:pPr marL="633413" indent="-622300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178C71-9FCC-FA7D-6A27-0819C51E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16" y="4741429"/>
            <a:ext cx="759636" cy="8157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2401BDE-15D0-9008-7F66-DF1A242D7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748" y="4771462"/>
            <a:ext cx="951649" cy="86929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C82A5B-4936-2000-A4DE-C9B29791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999" y="4771461"/>
            <a:ext cx="914105" cy="86929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9470E75-CE13-41D4-4C1B-2457F03F354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1203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955095"/>
            <a:ext cx="10801349" cy="2516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Заемщик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право на досрочное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погашение кредита (полностью или частично)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каждого такого погашения банк обязан рассчитать новый график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Погашать досрочно выгоднее в начале срока, нежели в конце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досрочном погашении нужно уведомлять банк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чем за 30 календарных дней </a:t>
            </a:r>
            <a:b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даты такого погашения (банк вправе прописать более короткий срок)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Досрочное погашения </a:t>
            </a: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отменяет очередной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платеж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0B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НЕВЫГОДНО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погашать досрочно кредиты с очень низкой ставкой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88B58-D2DD-24B1-8902-4B5E3E5BBC9F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Погашаем кредит досрочно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5A2D2-6C28-1FBE-AB09-8DA8BA71D440}"/>
              </a:ext>
            </a:extLst>
          </p:cNvPr>
          <p:cNvSpPr txBox="1"/>
          <p:nvPr/>
        </p:nvSpPr>
        <p:spPr>
          <a:xfrm>
            <a:off x="695326" y="1764455"/>
            <a:ext cx="243437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01CAADB-5F4D-80FF-64D7-3E77BEA67D58}"/>
              </a:ext>
            </a:extLst>
          </p:cNvPr>
          <p:cNvGrpSpPr/>
          <p:nvPr/>
        </p:nvGrpSpPr>
        <p:grpSpPr>
          <a:xfrm>
            <a:off x="695324" y="2980496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7F7D514-6E83-D02E-046B-AFC1ABCC6EE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C87C7565-EB90-81AD-21FA-7581510D905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FBCF50C-61AF-30E6-BFB9-FE4C50B46801}"/>
              </a:ext>
            </a:extLst>
          </p:cNvPr>
          <p:cNvGrpSpPr/>
          <p:nvPr/>
        </p:nvGrpSpPr>
        <p:grpSpPr>
          <a:xfrm>
            <a:off x="695324" y="3393442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D2F95D5-89D4-CAE0-EFAC-9FAA19FFE5D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D8265F49-180C-5416-6509-F99F077BEE7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7668909-00C7-7327-5B93-1EEB5688F334}"/>
              </a:ext>
            </a:extLst>
          </p:cNvPr>
          <p:cNvGrpSpPr/>
          <p:nvPr/>
        </p:nvGrpSpPr>
        <p:grpSpPr>
          <a:xfrm>
            <a:off x="695324" y="3783089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1086A8D-8F26-D804-701A-A66008ED304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EC8EA136-746F-3925-4DD1-A5BC0AA2F53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96D6364-2C12-C248-BC0F-CFB08F92EBE8}"/>
              </a:ext>
            </a:extLst>
          </p:cNvPr>
          <p:cNvGrpSpPr/>
          <p:nvPr/>
        </p:nvGrpSpPr>
        <p:grpSpPr>
          <a:xfrm>
            <a:off x="695324" y="4156091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6FE405E-AEC1-83C0-6606-61F603338C7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A801A366-2114-0237-0F28-4F592337F27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88A96FF-A026-2879-0096-4A87199ED828}"/>
              </a:ext>
            </a:extLst>
          </p:cNvPr>
          <p:cNvGrpSpPr/>
          <p:nvPr/>
        </p:nvGrpSpPr>
        <p:grpSpPr>
          <a:xfrm>
            <a:off x="695324" y="4832162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C55694E-BF48-691D-E265-877BBCD9463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0543867F-275B-A811-0DED-55DB8BD8488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0525058-C664-748A-B7ED-F87992078319}"/>
              </a:ext>
            </a:extLst>
          </p:cNvPr>
          <p:cNvGrpSpPr/>
          <p:nvPr/>
        </p:nvGrpSpPr>
        <p:grpSpPr>
          <a:xfrm>
            <a:off x="695324" y="5186045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E01A22C-294D-AC38-1198-FEA3670B54F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3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4A102044-48B2-DC97-6505-CACB8D84977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BEBF47D-9AD2-2D02-97ED-F9B750B7235A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2748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16750-3158-44B0-2606-791A3CE156AA}"/>
              </a:ext>
            </a:extLst>
          </p:cNvPr>
          <p:cNvSpPr txBox="1"/>
          <p:nvPr/>
        </p:nvSpPr>
        <p:spPr>
          <a:xfrm>
            <a:off x="695326" y="1508166"/>
            <a:ext cx="6560497" cy="120032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Попробуем ответить </a:t>
            </a:r>
            <a:br>
              <a:rPr lang="en-US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следующие вопросы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68630-CEFC-AB9F-A5D8-16C465FCAF5D}"/>
              </a:ext>
            </a:extLst>
          </p:cNvPr>
          <p:cNvSpPr txBox="1"/>
          <p:nvPr/>
        </p:nvSpPr>
        <p:spPr>
          <a:xfrm>
            <a:off x="695326" y="3034980"/>
            <a:ext cx="9469952" cy="293926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Какой кредит мне подходит и насколько он необходим?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Безопасен ли кредит для моего финансового положения?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выбрать наилучшее кредитное предложение?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что обратить внимание при изучении кредитного договора?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не пропустить очередной платеж и не испортить кредитную историю?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Стоит ли погашать кредит досрочно и как лучше это сделать?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делать в трудной жизненной ситуации?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25AB7-B236-D175-CA78-6AE568A706D0}"/>
              </a:ext>
            </a:extLst>
          </p:cNvPr>
          <p:cNvSpPr txBox="1"/>
          <p:nvPr/>
        </p:nvSpPr>
        <p:spPr>
          <a:xfrm>
            <a:off x="9167123" y="-139179"/>
            <a:ext cx="3810686" cy="778674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0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50000" b="1" dirty="0">
              <a:solidFill>
                <a:srgbClr val="30B1B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838E-BA9F-4869-4C21-C7934E29729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561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315438"/>
            <a:ext cx="10801348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Схема 1</a:t>
            </a:r>
            <a:r>
              <a:rPr lang="ru-RU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сократить размер ежемесячного платежа при неизменном сроке</a:t>
            </a:r>
          </a:p>
          <a:p>
            <a:pPr>
              <a:spcAft>
                <a:spcPts val="300"/>
              </a:spcAft>
            </a:pPr>
            <a:r>
              <a:rPr lang="ru-RU" sz="2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Схема 2</a:t>
            </a:r>
            <a:r>
              <a:rPr lang="ru-RU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сократить срок кредита при неизменном платеже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773A6-D18E-A236-5C15-CEC5C5147A40}"/>
              </a:ext>
            </a:extLst>
          </p:cNvPr>
          <p:cNvSpPr txBox="1"/>
          <p:nvPr/>
        </p:nvSpPr>
        <p:spPr>
          <a:xfrm>
            <a:off x="695325" y="4863107"/>
            <a:ext cx="213271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срока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большую экономию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719AB22-6BCA-308B-B7F2-03B4D1A06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45796"/>
              </p:ext>
            </p:extLst>
          </p:nvPr>
        </p:nvGraphicFramePr>
        <p:xfrm>
          <a:off x="3073138" y="4468304"/>
          <a:ext cx="8423537" cy="192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217">
                  <a:extLst>
                    <a:ext uri="{9D8B030D-6E8A-4147-A177-3AD203B41FA5}">
                      <a16:colId xmlns:a16="http://schemas.microsoft.com/office/drawing/2014/main" val="1576745440"/>
                    </a:ext>
                  </a:extLst>
                </a:gridCol>
                <a:gridCol w="2173660">
                  <a:extLst>
                    <a:ext uri="{9D8B030D-6E8A-4147-A177-3AD203B41FA5}">
                      <a16:colId xmlns:a16="http://schemas.microsoft.com/office/drawing/2014/main" val="3751966367"/>
                    </a:ext>
                  </a:extLst>
                </a:gridCol>
                <a:gridCol w="2511399">
                  <a:extLst>
                    <a:ext uri="{9D8B030D-6E8A-4147-A177-3AD203B41FA5}">
                      <a16:colId xmlns:a16="http://schemas.microsoft.com/office/drawing/2014/main" val="3904656094"/>
                    </a:ext>
                  </a:extLst>
                </a:gridCol>
                <a:gridCol w="2213261">
                  <a:extLst>
                    <a:ext uri="{9D8B030D-6E8A-4147-A177-3AD203B41FA5}">
                      <a16:colId xmlns:a16="http://schemas.microsoft.com/office/drawing/2014/main" val="412393559"/>
                    </a:ext>
                  </a:extLst>
                </a:gridCol>
              </a:tblGrid>
              <a:tr h="545837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досрочного погашения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solidFill>
                            <a:srgbClr val="30B1B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1: </a:t>
                      </a:r>
                      <a:br>
                        <a:rPr lang="ru-RU" sz="1600" b="1" u="none" dirty="0">
                          <a:solidFill>
                            <a:srgbClr val="30B1B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платежа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solidFill>
                            <a:srgbClr val="30B1B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2: </a:t>
                      </a:r>
                      <a:br>
                        <a:rPr lang="ru-RU" sz="1600" b="1" u="none" dirty="0">
                          <a:solidFill>
                            <a:srgbClr val="30B1B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срока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631154"/>
                  </a:ext>
                </a:extLst>
              </a:tr>
              <a:tr h="38270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лет 3 мес.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383370"/>
                  </a:ext>
                </a:extLst>
              </a:tr>
              <a:tr h="54583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Ежемесячный платеж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43 333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21 624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43 333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69710"/>
                  </a:ext>
                </a:extLst>
              </a:tr>
              <a:tr h="38270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Переплата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4 400 856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2 211 021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D70F1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731 033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2346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C2583F-A629-BEB0-6AD0-AA79B5606A8D}"/>
              </a:ext>
            </a:extLst>
          </p:cNvPr>
          <p:cNvSpPr txBox="1"/>
          <p:nvPr/>
        </p:nvSpPr>
        <p:spPr>
          <a:xfrm>
            <a:off x="695326" y="1163896"/>
            <a:ext cx="94392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Погашаем кредит досрочно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54F32-D98E-4A25-39A4-D1D13F74405E}"/>
              </a:ext>
            </a:extLst>
          </p:cNvPr>
          <p:cNvSpPr txBox="1"/>
          <p:nvPr/>
        </p:nvSpPr>
        <p:spPr>
          <a:xfrm>
            <a:off x="695326" y="1764455"/>
            <a:ext cx="8982074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схемы досрочного погашения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433F18-4B25-B8BD-8BAD-CCB757C0AA0C}"/>
              </a:ext>
            </a:extLst>
          </p:cNvPr>
          <p:cNvSpPr/>
          <p:nvPr/>
        </p:nvSpPr>
        <p:spPr>
          <a:xfrm>
            <a:off x="695325" y="3091233"/>
            <a:ext cx="10801349" cy="1158487"/>
          </a:xfrm>
          <a:prstGeom prst="rect">
            <a:avLst/>
          </a:prstGeom>
          <a:solidFill>
            <a:srgbClr val="30B1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4002B-0C0D-B1E5-0ECE-BCEBB85E0BF2}"/>
              </a:ext>
            </a:extLst>
          </p:cNvPr>
          <p:cNvSpPr txBox="1"/>
          <p:nvPr/>
        </p:nvSpPr>
        <p:spPr>
          <a:xfrm>
            <a:off x="857839" y="3301144"/>
            <a:ext cx="1034120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Пример.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получил ипотечный кредит 01.03.2024 в сумме 6 млн руб. на 20 лет под 6,1% годовых с аннуитетным платежом. Через месяц он продал старую квартиру за 3 млн руб. и решил направить их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досрочное погашение 01.04.2024</a:t>
            </a:r>
            <a:endParaRPr lang="ru-RU" sz="1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21DA96B-CC43-A5FC-5ED0-3A0BDB5FBFC2}"/>
              </a:ext>
            </a:extLst>
          </p:cNvPr>
          <p:cNvCxnSpPr>
            <a:cxnSpLocks/>
          </p:cNvCxnSpPr>
          <p:nvPr/>
        </p:nvCxnSpPr>
        <p:spPr>
          <a:xfrm>
            <a:off x="695325" y="5861337"/>
            <a:ext cx="2038448" cy="0"/>
          </a:xfrm>
          <a:prstGeom prst="straightConnector1">
            <a:avLst/>
          </a:prstGeom>
          <a:ln>
            <a:solidFill>
              <a:srgbClr val="30B1B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85B059-470F-ADCC-6C63-30B5F0BCA3A6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5945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833C26-3C1A-DAC1-C754-04B2E65DBFB5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Процесс 3">
            <a:extLst>
              <a:ext uri="{FF2B5EF4-FFF2-40B4-BE49-F238E27FC236}">
                <a16:creationId xmlns:a16="http://schemas.microsoft.com/office/drawing/2014/main" id="{F27BC476-CDF4-A33C-B96E-161BCF3D0454}"/>
              </a:ext>
            </a:extLst>
          </p:cNvPr>
          <p:cNvSpPr/>
          <p:nvPr/>
        </p:nvSpPr>
        <p:spPr>
          <a:xfrm>
            <a:off x="695323" y="1929795"/>
            <a:ext cx="10801352" cy="1404937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2F460-4CAA-18DE-9DCF-88E9C3B3F39D}"/>
              </a:ext>
            </a:extLst>
          </p:cNvPr>
          <p:cNvSpPr txBox="1"/>
          <p:nvPr/>
        </p:nvSpPr>
        <p:spPr>
          <a:xfrm>
            <a:off x="1128074" y="2107546"/>
            <a:ext cx="443059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D47CA-2A88-469D-7B33-6F589122F667}"/>
              </a:ext>
            </a:extLst>
          </p:cNvPr>
          <p:cNvSpPr txBox="1"/>
          <p:nvPr/>
        </p:nvSpPr>
        <p:spPr>
          <a:xfrm>
            <a:off x="1128073" y="2607373"/>
            <a:ext cx="8195036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просрочка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Утрата места работы и /или части заработка, непредвиденные расходы и т.п. </a:t>
            </a:r>
          </a:p>
        </p:txBody>
      </p:sp>
      <p:sp>
        <p:nvSpPr>
          <p:cNvPr id="8" name="Процесс 7">
            <a:extLst>
              <a:ext uri="{FF2B5EF4-FFF2-40B4-BE49-F238E27FC236}">
                <a16:creationId xmlns:a16="http://schemas.microsoft.com/office/drawing/2014/main" id="{AE0F26BE-138F-0F01-63C9-04DCE16FB880}"/>
              </a:ext>
            </a:extLst>
          </p:cNvPr>
          <p:cNvSpPr/>
          <p:nvPr/>
        </p:nvSpPr>
        <p:spPr>
          <a:xfrm>
            <a:off x="695323" y="3560633"/>
            <a:ext cx="10801352" cy="2849594"/>
          </a:xfrm>
          <a:prstGeom prst="flowChartProcess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0" bIns="0"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D67DE-AAFC-368E-7988-9348124294A2}"/>
              </a:ext>
            </a:extLst>
          </p:cNvPr>
          <p:cNvSpPr txBox="1"/>
          <p:nvPr/>
        </p:nvSpPr>
        <p:spPr>
          <a:xfrm>
            <a:off x="1128074" y="3758599"/>
            <a:ext cx="443059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от просрочки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D3983-DC75-EB51-CAE1-CDBE7E40EF1A}"/>
              </a:ext>
            </a:extLst>
          </p:cNvPr>
          <p:cNvSpPr txBox="1"/>
          <p:nvPr/>
        </p:nvSpPr>
        <p:spPr>
          <a:xfrm>
            <a:off x="1128072" y="4258426"/>
            <a:ext cx="9910715" cy="1954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кредитной истории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рост задолженности из начисления неустоек (пени, штрафы)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СМС-сообщения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звонки с напоминаниями о наличии задолженности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 обратится к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созаемщикам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поручителям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 могут передать коллекторам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 и коллектор могут обратиться в суд для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имущественного взыскания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долгам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Судебные приставы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арестуют имущество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банковские счета, а также ограничат выезд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 или сам заемщик могут инициировать процедуру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банкротства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23C9E-B003-2435-9914-AAA5D1D33DC9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291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0424EB-7C3D-4F11-58A0-94FD42715B3A}"/>
              </a:ext>
            </a:extLst>
          </p:cNvPr>
          <p:cNvSpPr/>
          <p:nvPr/>
        </p:nvSpPr>
        <p:spPr>
          <a:xfrm>
            <a:off x="695323" y="2856321"/>
            <a:ext cx="5752611" cy="3318235"/>
          </a:xfrm>
          <a:prstGeom prst="rect">
            <a:avLst/>
          </a:prstGeom>
          <a:solidFill>
            <a:srgbClr val="D70F1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10C36-005C-E30D-D1E0-6060844185B6}"/>
              </a:ext>
            </a:extLst>
          </p:cNvPr>
          <p:cNvSpPr/>
          <p:nvPr/>
        </p:nvSpPr>
        <p:spPr>
          <a:xfrm>
            <a:off x="6806153" y="2856321"/>
            <a:ext cx="4690525" cy="3318235"/>
          </a:xfrm>
          <a:prstGeom prst="rect">
            <a:avLst/>
          </a:prstGeom>
          <a:solidFill>
            <a:srgbClr val="004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1128074" y="3295324"/>
            <a:ext cx="443059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не следует делать ?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F235D-A179-CED1-FFAD-EDE9301A3A37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92C87-2054-8E6B-5A24-51E217DB43BD}"/>
              </a:ext>
            </a:extLst>
          </p:cNvPr>
          <p:cNvSpPr txBox="1"/>
          <p:nvPr/>
        </p:nvSpPr>
        <p:spPr>
          <a:xfrm>
            <a:off x="695326" y="1764455"/>
            <a:ext cx="8982074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вести себя в трудной ситуации, когда нет возможности погашать кредит /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EC54B-059E-4057-2EB8-0B9D6694BC65}"/>
              </a:ext>
            </a:extLst>
          </p:cNvPr>
          <p:cNvSpPr txBox="1"/>
          <p:nvPr/>
        </p:nvSpPr>
        <p:spPr>
          <a:xfrm>
            <a:off x="7290069" y="3295324"/>
            <a:ext cx="391840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стоит предпринять ?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CBFB6-13FC-34B1-8F55-E2E44DB79CA4}"/>
              </a:ext>
            </a:extLst>
          </p:cNvPr>
          <p:cNvSpPr txBox="1"/>
          <p:nvPr/>
        </p:nvSpPr>
        <p:spPr>
          <a:xfrm>
            <a:off x="1128073" y="3795151"/>
            <a:ext cx="4967927" cy="1954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Дожидаться просрочки и потом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скрываться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кредитора (банка, МФО)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Думать, что все само пройдет,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долг простят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новые кредиты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 тем более дорогостоящие займы в МФО и ломбардах)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погашения старых, если это приводит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увеличению ежемесячных платежей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6C83D-1D81-1E5F-17C6-8A9321F6663C}"/>
              </a:ext>
            </a:extLst>
          </p:cNvPr>
          <p:cNvSpPr txBox="1"/>
          <p:nvPr/>
        </p:nvSpPr>
        <p:spPr>
          <a:xfrm>
            <a:off x="7290069" y="3800869"/>
            <a:ext cx="4396034" cy="183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раньше обратиться </a:t>
            </a:r>
            <a:b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кредитору (банку, МФО)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урегулирования ситуации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кредитору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(объяснить причины временных трудностей), приложить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подтверждающие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BFC7D3-893E-310E-25F4-38A8A27DD15F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2628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F42C26-A58F-5CBC-A846-E4D03BCB6F20}"/>
              </a:ext>
            </a:extLst>
          </p:cNvPr>
          <p:cNvSpPr/>
          <p:nvPr/>
        </p:nvSpPr>
        <p:spPr>
          <a:xfrm>
            <a:off x="0" y="848412"/>
            <a:ext cx="12192000" cy="5816339"/>
          </a:xfrm>
          <a:prstGeom prst="rect">
            <a:avLst/>
          </a:prstGeom>
          <a:solidFill>
            <a:srgbClr val="004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4169146"/>
            <a:ext cx="924052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есть варианты решения проблемы?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C53EF-413C-3F00-A1A8-312E5481129E}"/>
              </a:ext>
            </a:extLst>
          </p:cNvPr>
          <p:cNvSpPr txBox="1"/>
          <p:nvPr/>
        </p:nvSpPr>
        <p:spPr>
          <a:xfrm>
            <a:off x="695325" y="2875002"/>
            <a:ext cx="577146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2B821-A3AC-7B2A-ABF7-F13198E21A1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16465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3096594"/>
            <a:ext cx="10801350" cy="2516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изменений условий действующего кредита по договоренности с действующим кредитором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Написать заявление кредитору и приложить подтверждающие документы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Обычно кредитор предлагает ↓ ежемесячного платежа ценой ↑ срока и общей переплаты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Возможны иные варианты (например, уплата в течение ограниченного периода только процентов, а потом опять полного платежа)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Кредиторы часто идут навстречу клиентам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Чем раньше обратиться к кредитору, тем больше шансов на положительное решение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63C21-4F30-FC35-69ED-8F684CB472D9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76188-556D-C421-E5AA-58B5DB018224}"/>
              </a:ext>
            </a:extLst>
          </p:cNvPr>
          <p:cNvSpPr txBox="1"/>
          <p:nvPr/>
        </p:nvSpPr>
        <p:spPr>
          <a:xfrm>
            <a:off x="695326" y="1736174"/>
            <a:ext cx="30638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Реструктуризация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16ADFB-D651-B91C-1AD8-F49E9EC038F0}"/>
              </a:ext>
            </a:extLst>
          </p:cNvPr>
          <p:cNvGrpSpPr/>
          <p:nvPr/>
        </p:nvGrpSpPr>
        <p:grpSpPr>
          <a:xfrm>
            <a:off x="695324" y="3115448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147C6A1-1840-EF74-CAD7-B1ACCCA0BFF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83D9787A-97C6-1EE0-5793-6B48C6340FB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F877F47-7EB5-ED44-2727-802248A346FA}"/>
              </a:ext>
            </a:extLst>
          </p:cNvPr>
          <p:cNvGrpSpPr/>
          <p:nvPr/>
        </p:nvGrpSpPr>
        <p:grpSpPr>
          <a:xfrm>
            <a:off x="695324" y="3511373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96E539F-3BF2-6B41-67AC-A2E4D945946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799CF794-799E-B1E4-2EDC-56DB35D3402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F4BC0A3-DAAF-4300-4FDD-7BF4FD5CE0EB}"/>
              </a:ext>
            </a:extLst>
          </p:cNvPr>
          <p:cNvGrpSpPr/>
          <p:nvPr/>
        </p:nvGrpSpPr>
        <p:grpSpPr>
          <a:xfrm>
            <a:off x="695324" y="3897872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32C6633-474E-9E0F-5202-BB0BF030375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DAFB9788-D89C-E900-B4C1-B9752000B72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792EDB7-461B-D39C-668D-A8AB6526D753}"/>
              </a:ext>
            </a:extLst>
          </p:cNvPr>
          <p:cNvGrpSpPr/>
          <p:nvPr/>
        </p:nvGrpSpPr>
        <p:grpSpPr>
          <a:xfrm>
            <a:off x="695324" y="4284371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FC33D13-3535-3402-EEA5-65176245297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94FD13C4-C66F-C930-DC0E-C5F70B002D3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61122AA-4DFC-D54B-1404-0368E242ABA0}"/>
              </a:ext>
            </a:extLst>
          </p:cNvPr>
          <p:cNvGrpSpPr/>
          <p:nvPr/>
        </p:nvGrpSpPr>
        <p:grpSpPr>
          <a:xfrm>
            <a:off x="695324" y="4953675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C9ED4E64-D396-41A6-E124-6DAC62E9095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4FB38B3B-F481-E74B-CCC8-55905A1885F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12C8118-5FEE-F2F8-82C4-495FA9C8DE21}"/>
              </a:ext>
            </a:extLst>
          </p:cNvPr>
          <p:cNvGrpSpPr/>
          <p:nvPr/>
        </p:nvGrpSpPr>
        <p:grpSpPr>
          <a:xfrm>
            <a:off x="695324" y="5340175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4B20D17-3E40-EC04-DA0A-07577742E55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1DCCE27B-AF14-3F92-F0F6-C84F4FDF042E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F02719-510B-6039-014C-2C2AD63320B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8866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831423"/>
            <a:ext cx="10801350" cy="307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получение нового кредита для погашения существующего кредита (займов)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сразу нескольких (иметь 1 кредит удобнее, чем несколько)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предусмотреть ↓ ежемесячного платежа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Обратиться можно в любой банк (не обязательно в тот, где уже есть задолженность)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Потребуется одобрение банка 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НО! Очень вероятно, что в рамках рефинансирования ставка станет ↑,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чревато ростом долговой нагрузки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в коем случае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брать новые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кредиты и займы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погашения существующих, если это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 к ↑ ежемесячных платежей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2C02C-3BEE-4CF9-DE92-B1324819D70C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B8217-177C-B91A-9F50-40D516A168D7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Рефинансирование</a:t>
            </a:r>
            <a:r>
              <a:rPr lang="ru-RU" sz="2400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проблемной ситуации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CD3E013-1DEE-9797-C866-40968D22C039}"/>
              </a:ext>
            </a:extLst>
          </p:cNvPr>
          <p:cNvGrpSpPr/>
          <p:nvPr/>
        </p:nvGrpSpPr>
        <p:grpSpPr>
          <a:xfrm>
            <a:off x="695324" y="2870518"/>
            <a:ext cx="222677" cy="222677"/>
            <a:chOff x="6416933" y="3053459"/>
            <a:chExt cx="391545" cy="391545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3B014587-2667-8BD8-9A93-5E47DAD7B76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>
              <a:extLst>
                <a:ext uri="{FF2B5EF4-FFF2-40B4-BE49-F238E27FC236}">
                  <a16:creationId xmlns:a16="http://schemas.microsoft.com/office/drawing/2014/main" id="{93130DEA-D13B-AC40-DFD2-C3A6122BBB6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7DF982E-E187-8AB2-4346-D67B87327607}"/>
              </a:ext>
            </a:extLst>
          </p:cNvPr>
          <p:cNvGrpSpPr/>
          <p:nvPr/>
        </p:nvGrpSpPr>
        <p:grpSpPr>
          <a:xfrm>
            <a:off x="695324" y="3520967"/>
            <a:ext cx="222677" cy="222677"/>
            <a:chOff x="6416933" y="3053459"/>
            <a:chExt cx="391545" cy="39154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ABB161C-219F-F886-6797-D991F6302DD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>
              <a:extLst>
                <a:ext uri="{FF2B5EF4-FFF2-40B4-BE49-F238E27FC236}">
                  <a16:creationId xmlns:a16="http://schemas.microsoft.com/office/drawing/2014/main" id="{3923CD88-54D0-CC5F-C83E-26394086201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319C24B-8784-B33A-A673-D3E5CF4DB38C}"/>
              </a:ext>
            </a:extLst>
          </p:cNvPr>
          <p:cNvGrpSpPr/>
          <p:nvPr/>
        </p:nvGrpSpPr>
        <p:grpSpPr>
          <a:xfrm>
            <a:off x="695324" y="3907466"/>
            <a:ext cx="222677" cy="222677"/>
            <a:chOff x="6416933" y="3053459"/>
            <a:chExt cx="391545" cy="39154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599FBF72-6EFB-88A4-C648-3A8B5EA6EA9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>
              <a:extLst>
                <a:ext uri="{FF2B5EF4-FFF2-40B4-BE49-F238E27FC236}">
                  <a16:creationId xmlns:a16="http://schemas.microsoft.com/office/drawing/2014/main" id="{146BC88C-A64C-DF44-72DD-286250B8BA8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158EECF-43E3-C969-85FD-EB50EA90F28F}"/>
              </a:ext>
            </a:extLst>
          </p:cNvPr>
          <p:cNvGrpSpPr/>
          <p:nvPr/>
        </p:nvGrpSpPr>
        <p:grpSpPr>
          <a:xfrm>
            <a:off x="695324" y="4293965"/>
            <a:ext cx="222677" cy="222677"/>
            <a:chOff x="6416933" y="3053459"/>
            <a:chExt cx="391545" cy="39154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ACFCC81-ABCC-DE00-E3B7-65F64E29982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>
              <a:extLst>
                <a:ext uri="{FF2B5EF4-FFF2-40B4-BE49-F238E27FC236}">
                  <a16:creationId xmlns:a16="http://schemas.microsoft.com/office/drawing/2014/main" id="{56ED1B95-0B9B-E7EE-6F58-5EED5BA538B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234C338-B54D-4330-38C3-1304C8430D4E}"/>
              </a:ext>
            </a:extLst>
          </p:cNvPr>
          <p:cNvGrpSpPr/>
          <p:nvPr/>
        </p:nvGrpSpPr>
        <p:grpSpPr>
          <a:xfrm>
            <a:off x="695324" y="4689890"/>
            <a:ext cx="222677" cy="222677"/>
            <a:chOff x="6416933" y="3053459"/>
            <a:chExt cx="391545" cy="391545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3BA538B-A9E6-DC14-9E22-7C4D8B2F647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>
              <a:extLst>
                <a:ext uri="{FF2B5EF4-FFF2-40B4-BE49-F238E27FC236}">
                  <a16:creationId xmlns:a16="http://schemas.microsoft.com/office/drawing/2014/main" id="{9F4E0EB3-27DD-7B2F-FCE6-E924AE8CE8F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F73E39C-364B-D54E-0D0D-CB2A9B2408B6}"/>
              </a:ext>
            </a:extLst>
          </p:cNvPr>
          <p:cNvGrpSpPr/>
          <p:nvPr/>
        </p:nvGrpSpPr>
        <p:grpSpPr>
          <a:xfrm>
            <a:off x="695324" y="5349766"/>
            <a:ext cx="222677" cy="222677"/>
            <a:chOff x="6416933" y="3053459"/>
            <a:chExt cx="391545" cy="39154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163401C-6F6B-0407-95F8-DF181E02FBE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>
              <a:extLst>
                <a:ext uri="{FF2B5EF4-FFF2-40B4-BE49-F238E27FC236}">
                  <a16:creationId xmlns:a16="http://schemas.microsoft.com/office/drawing/2014/main" id="{B2ACC510-7B7C-9E26-B5F8-8194DDBC27D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F02C0E9-5F38-22FF-35FA-B483CDC0FEA9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960802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3429000"/>
            <a:ext cx="9334794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Имеет смысл даже в обычной (не проблемной) ситуации в условиях снижения ставок по кредитам →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замена текущих (дорогих) кредитов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новыми с более низкой ставкой, если по текущему кредиту прошло менее половины срока кредита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Нужно учитывать доп. расходы при рефинансировании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BD20B-A000-40D2-2EF4-C385C922F32A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C833D-7E84-0277-F083-18D952C0421B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Рефинансирование в нормальной ситуации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DC9FE8-7E44-4671-5D0A-75937E55F7D8}"/>
              </a:ext>
            </a:extLst>
          </p:cNvPr>
          <p:cNvGrpSpPr/>
          <p:nvPr/>
        </p:nvGrpSpPr>
        <p:grpSpPr>
          <a:xfrm>
            <a:off x="695324" y="3457281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6A86033-D442-BC7B-3544-2B9724F0DEC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1921621A-186C-6EA4-DED0-9F4D16720CF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60EE7E5-6ED9-559C-CB1E-34A8368BB693}"/>
              </a:ext>
            </a:extLst>
          </p:cNvPr>
          <p:cNvGrpSpPr/>
          <p:nvPr/>
        </p:nvGrpSpPr>
        <p:grpSpPr>
          <a:xfrm>
            <a:off x="695324" y="4390535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9D68D0E-6297-C2C7-5832-56E4A88FCD3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A53D62F8-3BEA-4BE8-5AB4-A87EB89B5D6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1EF1867-A7F0-DBA8-333A-9EF2B6B780C2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673723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536483"/>
            <a:ext cx="10801350" cy="372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3 вида кредитных каникул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них попадает в кредитную историю, но не портит ее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каникул …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Кредитор не сможет обратиться к поручителю или продать предмет залога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Неустойки замораживаются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 проценты продолжат начисляться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каникул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заемщику нужно будет …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сразу погасит все просрочки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уплачивать прежние ежемесячные платежи (но срок платежей ↑ на длительность каникул)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уплачивать начисленные за период каникул проценты по отдельному графику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Рассмотрим типы кредитных каникул подробнее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36D5-C13F-995E-AD86-59E244E925B5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B1D23-E5E5-6811-19B4-31DF520E1E02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</a:t>
            </a:r>
            <a:r>
              <a:rPr lang="ru-RU" sz="2400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DD7D491-1B85-C406-59A8-1FA3A3F1897A}"/>
              </a:ext>
            </a:extLst>
          </p:cNvPr>
          <p:cNvGrpSpPr/>
          <p:nvPr/>
        </p:nvGrpSpPr>
        <p:grpSpPr>
          <a:xfrm>
            <a:off x="695324" y="2556185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E155EF8-60A7-A82A-BF4C-64EB6BD9C4B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45B04B2F-A7B3-A8A3-EB69-2EE5528CB6A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ED532F9-4D53-79C2-B1F9-5C07D8170510}"/>
              </a:ext>
            </a:extLst>
          </p:cNvPr>
          <p:cNvGrpSpPr/>
          <p:nvPr/>
        </p:nvGrpSpPr>
        <p:grpSpPr>
          <a:xfrm>
            <a:off x="695324" y="2914404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AB3876D-7762-E911-42C0-BCE2D192EB3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055EADCA-7984-2669-54DC-FC103887A4E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5D60FBE-3D69-92EA-2280-ADE0E1F3D719}"/>
              </a:ext>
            </a:extLst>
          </p:cNvPr>
          <p:cNvGrpSpPr/>
          <p:nvPr/>
        </p:nvGrpSpPr>
        <p:grpSpPr>
          <a:xfrm>
            <a:off x="695324" y="3263195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8018071-5CA8-F14D-CECC-C001BD5123E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439FD2CB-5843-A856-0837-650803E243F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B96BC8-5A6D-D2B2-3ADB-A3F4202485B9}"/>
              </a:ext>
            </a:extLst>
          </p:cNvPr>
          <p:cNvGrpSpPr/>
          <p:nvPr/>
        </p:nvGrpSpPr>
        <p:grpSpPr>
          <a:xfrm>
            <a:off x="695324" y="4582947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7ABF16-0FAD-5AAA-D891-97831C6B2D4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55E2A8F4-EE1F-EA94-8E77-52A609D2D72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2DC6140-03DB-8C1F-EEBA-7647A34C39F6}"/>
              </a:ext>
            </a:extLst>
          </p:cNvPr>
          <p:cNvGrpSpPr/>
          <p:nvPr/>
        </p:nvGrpSpPr>
        <p:grpSpPr>
          <a:xfrm>
            <a:off x="695324" y="5883846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A4C110C2-9AFA-5CB0-AEAE-A82931E9820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8D4FB3EE-88B4-1622-D1F2-D96C255BCF4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1E6ACA-4EBB-1CE4-155F-7EB05A26CA5F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921673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357549"/>
            <a:ext cx="10801350" cy="40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Платежи по ипотечным кредитам под залог жилья (квартира, жилой дом)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приостановить на срок до 6 мес. при условии, что </a:t>
            </a:r>
          </a:p>
          <a:p>
            <a:pPr marL="700088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жилье единственное</a:t>
            </a:r>
          </a:p>
          <a:p>
            <a:pPr marL="700088" lvl="1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Размер кредита не превышает 15 млн рублей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 данный кредит и под данный предмет залог обратиться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ипотечными каникулами можно только 1 раз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Оснований много, например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проболели два месяца или больше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потеряли работу</a:t>
            </a:r>
          </a:p>
          <a:p>
            <a:pPr marL="722313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Вас родился ребенок, одновременно доходы семьи уменьшились минимум на 20%,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 платеж по ипотеке стал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40% месячного дохода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Достаточно подать заявление на отсрочку платежей и предоставить доказательства,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у Вас есть на нее право → кредитор отказать НЕ вправе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B7323-DEEC-00BF-DF89-B8A003272D7B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75743-7AA7-B16E-7E87-520938B5C9CB}"/>
              </a:ext>
            </a:extLst>
          </p:cNvPr>
          <p:cNvSpPr txBox="1"/>
          <p:nvPr/>
        </p:nvSpPr>
        <p:spPr>
          <a:xfrm>
            <a:off x="695325" y="1736174"/>
            <a:ext cx="354673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Ипотечные каникулы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FF0183D-88C5-AEF9-4D48-4F0D06FFF0E6}"/>
              </a:ext>
            </a:extLst>
          </p:cNvPr>
          <p:cNvGrpSpPr/>
          <p:nvPr/>
        </p:nvGrpSpPr>
        <p:grpSpPr>
          <a:xfrm>
            <a:off x="695324" y="2395257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3BB914E2-692C-0A06-B43B-11E6920AF27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EDF3B8B1-09EC-3C01-BD28-5370CE0F6B0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F83F28E-21CF-D78F-F3D6-3922987CE6B7}"/>
              </a:ext>
            </a:extLst>
          </p:cNvPr>
          <p:cNvGrpSpPr/>
          <p:nvPr/>
        </p:nvGrpSpPr>
        <p:grpSpPr>
          <a:xfrm>
            <a:off x="695324" y="3649022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249B681-4B47-97B5-5000-81966D4D2AE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C8A958C5-4AF2-0A48-3354-64480FB25E6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D8B370A-275F-D0B8-461B-06EE3BBB9888}"/>
              </a:ext>
            </a:extLst>
          </p:cNvPr>
          <p:cNvGrpSpPr/>
          <p:nvPr/>
        </p:nvGrpSpPr>
        <p:grpSpPr>
          <a:xfrm>
            <a:off x="695324" y="4271191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F076F9DD-301A-8615-385F-22907B16BE0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3D153865-AEA7-17DD-110A-FF62F0752C6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78ED336-90E0-53E9-F4C7-2B765791C003}"/>
              </a:ext>
            </a:extLst>
          </p:cNvPr>
          <p:cNvGrpSpPr/>
          <p:nvPr/>
        </p:nvGrpSpPr>
        <p:grpSpPr>
          <a:xfrm>
            <a:off x="695324" y="5826614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00A4203-06E0-53EA-7D15-3FEF71EE55A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BC32CBAD-8331-9A22-19C8-E8C928AD3A99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22D8A26-E773-C862-5DCD-27E7EF35B156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03296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5" y="2498951"/>
            <a:ext cx="10801350" cy="3762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Выплаты по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видам кредитов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займов (кроме ипотечных) можно отложить на 6 мес. только в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случаях: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Вас резко упали доходы — больше чем на 30% по сравнению с предыдущим годом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Ваше жилье оказалось в зоне чрезвычайной ситуации (ЧС) — наводнения, пожара или другого бедствия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 по сумме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Автокредита – не больше 1,6 млн рублей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Других потребительских кредитов или займов — не больше 450 тыс. рублей</a:t>
            </a:r>
          </a:p>
          <a:p>
            <a:pPr marL="665163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Лимита по кредитной карте — не более 150 тыс. рублей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каждому кредиту или займу удастся взять отсрочку один раз — из-за снижения доходов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один раз — по причине ЧС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Достаточно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отсрочку платежей и предоставить доказательства,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у Вас есть на нее право → кредитор отказать НЕ вправе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D0FDC-73DA-0E9A-0462-C8F70BAD4AF6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AD4DA-1FA9-7F76-1F4D-6EEEBD51545C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08CD064-089E-9C18-3D3D-16F582F8E0D9}"/>
              </a:ext>
            </a:extLst>
          </p:cNvPr>
          <p:cNvGrpSpPr/>
          <p:nvPr/>
        </p:nvGrpSpPr>
        <p:grpSpPr>
          <a:xfrm>
            <a:off x="695324" y="2516461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7CE65C1-1252-FD5C-6258-68AC2F728EB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D11153E6-856F-6F9F-338D-9E6A7161570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1220FC9-403D-D8A0-D221-F3BA94386968}"/>
              </a:ext>
            </a:extLst>
          </p:cNvPr>
          <p:cNvGrpSpPr/>
          <p:nvPr/>
        </p:nvGrpSpPr>
        <p:grpSpPr>
          <a:xfrm>
            <a:off x="695324" y="3968189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8BFB705-A5E3-A7FC-CB5A-F7E6EC1A99B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52C83BB1-23B7-A9DA-1539-1304843FDB8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B5DC52F-F339-6F9E-684F-E291FA98CC6A}"/>
              </a:ext>
            </a:extLst>
          </p:cNvPr>
          <p:cNvGrpSpPr/>
          <p:nvPr/>
        </p:nvGrpSpPr>
        <p:grpSpPr>
          <a:xfrm>
            <a:off x="695324" y="5108833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26DA42C5-9E64-21DF-A239-5E978B0FCEF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A1E4A506-AAD7-E38C-4CCD-C1B70A24897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0E8E4F-AA26-4CBB-83B4-04309BA59E56}"/>
              </a:ext>
            </a:extLst>
          </p:cNvPr>
          <p:cNvGrpSpPr/>
          <p:nvPr/>
        </p:nvGrpSpPr>
        <p:grpSpPr>
          <a:xfrm>
            <a:off x="695324" y="5702722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11AB8AE-5CB2-37D4-9DA9-1A21D8D15B6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9D11F2B2-F7E6-1C29-D933-FC127332B24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6F80B72-DE46-379D-FC06-9F36B0CC10FB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34886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90B264E-5D35-DF35-21E2-DA1CEA8D8ECB}"/>
              </a:ext>
            </a:extLst>
          </p:cNvPr>
          <p:cNvSpPr/>
          <p:nvPr/>
        </p:nvSpPr>
        <p:spPr>
          <a:xfrm>
            <a:off x="6302390" y="3769841"/>
            <a:ext cx="5194285" cy="406548"/>
          </a:xfrm>
          <a:prstGeom prst="rect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7" y="2331321"/>
            <a:ext cx="7411726" cy="321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63538">
              <a:lnSpc>
                <a:spcPct val="114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кредита разумно, если его цель способствует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B1366-393D-A467-1F89-87FAA5B217D8}"/>
              </a:ext>
            </a:extLst>
          </p:cNvPr>
          <p:cNvSpPr txBox="1"/>
          <p:nvPr/>
        </p:nvSpPr>
        <p:spPr>
          <a:xfrm>
            <a:off x="695326" y="1170633"/>
            <a:ext cx="81992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226E1-45C3-3BDA-1862-2423A323CFE1}"/>
              </a:ext>
            </a:extLst>
          </p:cNvPr>
          <p:cNvSpPr txBox="1"/>
          <p:nvPr/>
        </p:nvSpPr>
        <p:spPr>
          <a:xfrm>
            <a:off x="695327" y="1669585"/>
            <a:ext cx="6091972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стоит ли обращаться за кредитом?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D30A8-BC84-05A6-7BB6-0073895DC338}"/>
              </a:ext>
            </a:extLst>
          </p:cNvPr>
          <p:cNvSpPr txBox="1"/>
          <p:nvPr/>
        </p:nvSpPr>
        <p:spPr>
          <a:xfrm>
            <a:off x="695326" y="2809934"/>
            <a:ext cx="4451709" cy="605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63538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Уменьшению затрат </a:t>
            </a:r>
          </a:p>
          <a:p>
            <a:pPr marL="371475" indent="-363538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Долгосрочному улучшению качества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3ED7F-1FE5-5F12-BC6B-D061CE6D8487}"/>
              </a:ext>
            </a:extLst>
          </p:cNvPr>
          <p:cNvSpPr txBox="1"/>
          <p:nvPr/>
        </p:nvSpPr>
        <p:spPr>
          <a:xfrm>
            <a:off x="5816338" y="2809934"/>
            <a:ext cx="5835191" cy="605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63538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Развитию человеческого капитала </a:t>
            </a:r>
          </a:p>
          <a:p>
            <a:pPr marL="371475" indent="-363538">
              <a:lnSpc>
                <a:spcPct val="114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Получению долгосрочных выгод и преимуществ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10F234-507F-3D44-ED6A-31737F199E41}"/>
              </a:ext>
            </a:extLst>
          </p:cNvPr>
          <p:cNvGrpSpPr/>
          <p:nvPr/>
        </p:nvGrpSpPr>
        <p:grpSpPr>
          <a:xfrm>
            <a:off x="695324" y="2854512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BF723C5-9E70-3634-27C4-D92D132B5EE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>
              <a:extLst>
                <a:ext uri="{FF2B5EF4-FFF2-40B4-BE49-F238E27FC236}">
                  <a16:creationId xmlns:a16="http://schemas.microsoft.com/office/drawing/2014/main" id="{25C634A1-57CA-CC36-13D1-601106821F8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C862493-8EA3-292A-E79F-16834A08E955}"/>
              </a:ext>
            </a:extLst>
          </p:cNvPr>
          <p:cNvGrpSpPr/>
          <p:nvPr/>
        </p:nvGrpSpPr>
        <p:grpSpPr>
          <a:xfrm>
            <a:off x="695324" y="3165597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4C83832-31C7-D229-C5DE-94868495705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>
              <a:extLst>
                <a:ext uri="{FF2B5EF4-FFF2-40B4-BE49-F238E27FC236}">
                  <a16:creationId xmlns:a16="http://schemas.microsoft.com/office/drawing/2014/main" id="{12E95CD1-F53B-9E75-3A53-B3F92AA808C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67330C0-3AB9-7F15-B78E-733A2923D5C2}"/>
              </a:ext>
            </a:extLst>
          </p:cNvPr>
          <p:cNvGrpSpPr/>
          <p:nvPr/>
        </p:nvGrpSpPr>
        <p:grpSpPr>
          <a:xfrm>
            <a:off x="5804651" y="3165597"/>
            <a:ext cx="222677" cy="222677"/>
            <a:chOff x="6416933" y="3053459"/>
            <a:chExt cx="391545" cy="391545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81FC66DC-5689-03E1-8A88-9FAAA29CC0F5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>
              <a:extLst>
                <a:ext uri="{FF2B5EF4-FFF2-40B4-BE49-F238E27FC236}">
                  <a16:creationId xmlns:a16="http://schemas.microsoft.com/office/drawing/2014/main" id="{2B33B90D-979C-53A6-F1FD-D914A7FDBF9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822B646-8D48-C0B4-6C51-A3BF162EE06A}"/>
              </a:ext>
            </a:extLst>
          </p:cNvPr>
          <p:cNvGrpSpPr/>
          <p:nvPr/>
        </p:nvGrpSpPr>
        <p:grpSpPr>
          <a:xfrm>
            <a:off x="5804651" y="2854512"/>
            <a:ext cx="222677" cy="222677"/>
            <a:chOff x="6416933" y="3053459"/>
            <a:chExt cx="391545" cy="391545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991743EE-9289-E83E-94E3-DE88EE25D7F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>
              <a:extLst>
                <a:ext uri="{FF2B5EF4-FFF2-40B4-BE49-F238E27FC236}">
                  <a16:creationId xmlns:a16="http://schemas.microsoft.com/office/drawing/2014/main" id="{7C6311C6-2435-36FE-9E3F-A3AC3AB0703E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DEE4E86-D264-8013-3B80-0F309DF89C8D}"/>
              </a:ext>
            </a:extLst>
          </p:cNvPr>
          <p:cNvSpPr/>
          <p:nvPr/>
        </p:nvSpPr>
        <p:spPr>
          <a:xfrm>
            <a:off x="695324" y="3769841"/>
            <a:ext cx="5165441" cy="406548"/>
          </a:xfrm>
          <a:prstGeom prst="rect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Google Shape;161;p37">
            <a:extLst>
              <a:ext uri="{FF2B5EF4-FFF2-40B4-BE49-F238E27FC236}">
                <a16:creationId xmlns:a16="http://schemas.microsoft.com/office/drawing/2014/main" id="{CB77734B-A153-422A-142C-68DA805B26DD}"/>
              </a:ext>
            </a:extLst>
          </p:cNvPr>
          <p:cNvSpPr txBox="1"/>
          <p:nvPr/>
        </p:nvSpPr>
        <p:spPr>
          <a:xfrm>
            <a:off x="1214856" y="3769840"/>
            <a:ext cx="410902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Цели разумные …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4" name="Google Shape;162;p37">
            <a:extLst>
              <a:ext uri="{FF2B5EF4-FFF2-40B4-BE49-F238E27FC236}">
                <a16:creationId xmlns:a16="http://schemas.microsoft.com/office/drawing/2014/main" id="{95482ED2-8DCC-597F-050B-9B8D6097695D}"/>
              </a:ext>
            </a:extLst>
          </p:cNvPr>
          <p:cNvSpPr txBox="1"/>
          <p:nvPr/>
        </p:nvSpPr>
        <p:spPr>
          <a:xfrm>
            <a:off x="6670685" y="3769840"/>
            <a:ext cx="44722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 не очень …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35" name="Google Shape;171;p37">
            <a:extLst>
              <a:ext uri="{FF2B5EF4-FFF2-40B4-BE49-F238E27FC236}">
                <a16:creationId xmlns:a16="http://schemas.microsoft.com/office/drawing/2014/main" id="{68D737E8-275B-700F-2DFD-C7ABAE0314DF}"/>
              </a:ext>
            </a:extLst>
          </p:cNvPr>
          <p:cNvSpPr txBox="1"/>
          <p:nvPr/>
        </p:nvSpPr>
        <p:spPr>
          <a:xfrm>
            <a:off x="2429187" y="4532121"/>
            <a:ext cx="3019505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Выгодное погашение кредита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71;p37">
            <a:extLst>
              <a:ext uri="{FF2B5EF4-FFF2-40B4-BE49-F238E27FC236}">
                <a16:creationId xmlns:a16="http://schemas.microsoft.com/office/drawing/2014/main" id="{BA3E88F6-C5BA-4124-65D5-8ED809820AD1}"/>
              </a:ext>
            </a:extLst>
          </p:cNvPr>
          <p:cNvSpPr txBox="1"/>
          <p:nvPr/>
        </p:nvSpPr>
        <p:spPr>
          <a:xfrm>
            <a:off x="2446745" y="5131675"/>
            <a:ext cx="2877137" cy="45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Вложения в свой человеческий капитал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71;p37">
            <a:extLst>
              <a:ext uri="{FF2B5EF4-FFF2-40B4-BE49-F238E27FC236}">
                <a16:creationId xmlns:a16="http://schemas.microsoft.com/office/drawing/2014/main" id="{1E7FFE89-4828-9C78-5789-DA3D6E4C7AE1}"/>
              </a:ext>
            </a:extLst>
          </p:cNvPr>
          <p:cNvSpPr txBox="1"/>
          <p:nvPr/>
        </p:nvSpPr>
        <p:spPr>
          <a:xfrm>
            <a:off x="2446745" y="5806897"/>
            <a:ext cx="2877137" cy="4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Долгосрочное повышение качества жизни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71;p37">
            <a:extLst>
              <a:ext uri="{FF2B5EF4-FFF2-40B4-BE49-F238E27FC236}">
                <a16:creationId xmlns:a16="http://schemas.microsoft.com/office/drawing/2014/main" id="{B3C09F3B-B893-BFCE-8077-2C61F5A26941}"/>
              </a:ext>
            </a:extLst>
          </p:cNvPr>
          <p:cNvSpPr txBox="1"/>
          <p:nvPr/>
        </p:nvSpPr>
        <p:spPr>
          <a:xfrm>
            <a:off x="7064606" y="4562778"/>
            <a:ext cx="1461323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Импульсивные покупки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71;p37">
            <a:extLst>
              <a:ext uri="{FF2B5EF4-FFF2-40B4-BE49-F238E27FC236}">
                <a16:creationId xmlns:a16="http://schemas.microsoft.com/office/drawing/2014/main" id="{028F284B-6FFB-F1A3-1B81-7ED83CA0E241}"/>
              </a:ext>
            </a:extLst>
          </p:cNvPr>
          <p:cNvSpPr txBox="1"/>
          <p:nvPr/>
        </p:nvSpPr>
        <p:spPr>
          <a:xfrm>
            <a:off x="7064606" y="5464316"/>
            <a:ext cx="1548434" cy="91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Неоправданно рискованные вложения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71;p37">
            <a:extLst>
              <a:ext uri="{FF2B5EF4-FFF2-40B4-BE49-F238E27FC236}">
                <a16:creationId xmlns:a16="http://schemas.microsoft.com/office/drawing/2014/main" id="{7003DE59-4E7D-7FA8-B7CB-EDFE41DA82AD}"/>
              </a:ext>
            </a:extLst>
          </p:cNvPr>
          <p:cNvSpPr txBox="1"/>
          <p:nvPr/>
        </p:nvSpPr>
        <p:spPr>
          <a:xfrm>
            <a:off x="9994226" y="4562778"/>
            <a:ext cx="115596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Лишние траты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71;p37">
            <a:extLst>
              <a:ext uri="{FF2B5EF4-FFF2-40B4-BE49-F238E27FC236}">
                <a16:creationId xmlns:a16="http://schemas.microsoft.com/office/drawing/2014/main" id="{3473FC53-C9E1-A452-DBC2-1308BCE71F28}"/>
              </a:ext>
            </a:extLst>
          </p:cNvPr>
          <p:cNvSpPr txBox="1"/>
          <p:nvPr/>
        </p:nvSpPr>
        <p:spPr>
          <a:xfrm>
            <a:off x="9998876" y="5507862"/>
            <a:ext cx="1360601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Долг </a:t>
            </a:r>
            <a:br>
              <a:rPr lang="en-US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как привычка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4B0FD41A-A3C5-D098-BA13-CF455FE2A95D}"/>
              </a:ext>
            </a:extLst>
          </p:cNvPr>
          <p:cNvSpPr/>
          <p:nvPr/>
        </p:nvSpPr>
        <p:spPr>
          <a:xfrm>
            <a:off x="1669505" y="4361304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2A3B7E07-A5BC-32FC-0121-1FD8B5CCBE1D}"/>
              </a:ext>
            </a:extLst>
          </p:cNvPr>
          <p:cNvSpPr/>
          <p:nvPr/>
        </p:nvSpPr>
        <p:spPr>
          <a:xfrm>
            <a:off x="706200" y="4361304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Google Shape;171;p37">
            <a:extLst>
              <a:ext uri="{FF2B5EF4-FFF2-40B4-BE49-F238E27FC236}">
                <a16:creationId xmlns:a16="http://schemas.microsoft.com/office/drawing/2014/main" id="{91386C59-B0EE-B689-1202-CCAFB2D6FFB3}"/>
              </a:ext>
            </a:extLst>
          </p:cNvPr>
          <p:cNvSpPr txBox="1"/>
          <p:nvPr/>
        </p:nvSpPr>
        <p:spPr>
          <a:xfrm>
            <a:off x="1641009" y="4478182"/>
            <a:ext cx="66907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 i="0" u="none" strike="noStrike" cap="none" dirty="0">
                <a:ln>
                  <a:solidFill>
                    <a:schemeClr val="bg1"/>
                  </a:solidFill>
                </a:ln>
                <a:noFill/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600" b="1" i="0" u="none" strike="noStrike" cap="none" dirty="0">
                <a:ln>
                  <a:solidFill>
                    <a:schemeClr val="bg1"/>
                  </a:solidFill>
                </a:ln>
                <a:noFill/>
                <a:latin typeface="Arial"/>
                <a:ea typeface="Arial"/>
                <a:cs typeface="Arial"/>
                <a:sym typeface="Arial"/>
              </a:rPr>
              <a:t>,5%</a:t>
            </a:r>
            <a:endParaRPr sz="1600" b="1" i="0" u="none" strike="noStrike" cap="none" dirty="0">
              <a:ln>
                <a:solidFill>
                  <a:schemeClr val="bg1"/>
                </a:solidFill>
              </a:ln>
              <a:noFill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71;p37">
            <a:extLst>
              <a:ext uri="{FF2B5EF4-FFF2-40B4-BE49-F238E27FC236}">
                <a16:creationId xmlns:a16="http://schemas.microsoft.com/office/drawing/2014/main" id="{875E120A-34E1-263E-9970-1AE9E3910C3F}"/>
              </a:ext>
            </a:extLst>
          </p:cNvPr>
          <p:cNvSpPr txBox="1"/>
          <p:nvPr/>
        </p:nvSpPr>
        <p:spPr>
          <a:xfrm>
            <a:off x="774196" y="4481287"/>
            <a:ext cx="632097" cy="41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9%</a:t>
            </a:r>
            <a:endParaRPr sz="16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Стрелка вправо 45">
            <a:extLst>
              <a:ext uri="{FF2B5EF4-FFF2-40B4-BE49-F238E27FC236}">
                <a16:creationId xmlns:a16="http://schemas.microsoft.com/office/drawing/2014/main" id="{03B82BDF-4EA3-DFF7-E7DF-2CFB0216A6B3}"/>
              </a:ext>
            </a:extLst>
          </p:cNvPr>
          <p:cNvSpPr/>
          <p:nvPr/>
        </p:nvSpPr>
        <p:spPr>
          <a:xfrm>
            <a:off x="1392881" y="4576391"/>
            <a:ext cx="155814" cy="15165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61DABA7-6097-54E7-D70F-B618F695419D}"/>
              </a:ext>
            </a:extLst>
          </p:cNvPr>
          <p:cNvSpPr/>
          <p:nvPr/>
        </p:nvSpPr>
        <p:spPr>
          <a:xfrm>
            <a:off x="1669504" y="5088596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A41F69E-82D1-E153-94B6-B53A2F06C8CF}"/>
              </a:ext>
            </a:extLst>
          </p:cNvPr>
          <p:cNvSpPr/>
          <p:nvPr/>
        </p:nvSpPr>
        <p:spPr>
          <a:xfrm>
            <a:off x="706200" y="5088596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право 48">
            <a:extLst>
              <a:ext uri="{FF2B5EF4-FFF2-40B4-BE49-F238E27FC236}">
                <a16:creationId xmlns:a16="http://schemas.microsoft.com/office/drawing/2014/main" id="{FC5C5D75-7B1A-9DF1-D5B0-8137163DCFB2}"/>
              </a:ext>
            </a:extLst>
          </p:cNvPr>
          <p:cNvSpPr/>
          <p:nvPr/>
        </p:nvSpPr>
        <p:spPr>
          <a:xfrm>
            <a:off x="1392881" y="5312659"/>
            <a:ext cx="155814" cy="15165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70CDF44-F0BD-2D8A-9A1D-CE9537010BFE}"/>
              </a:ext>
            </a:extLst>
          </p:cNvPr>
          <p:cNvSpPr/>
          <p:nvPr/>
        </p:nvSpPr>
        <p:spPr>
          <a:xfrm>
            <a:off x="1669504" y="5786397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725EFA6F-BE9B-0D18-0E92-0C6BD98B77AD}"/>
              </a:ext>
            </a:extLst>
          </p:cNvPr>
          <p:cNvSpPr/>
          <p:nvPr/>
        </p:nvSpPr>
        <p:spPr>
          <a:xfrm>
            <a:off x="706200" y="5786397"/>
            <a:ext cx="579283" cy="579283"/>
          </a:xfrm>
          <a:prstGeom prst="ellipse">
            <a:avLst/>
          </a:prstGeom>
          <a:solidFill>
            <a:srgbClr val="009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трелка вправо 51">
            <a:extLst>
              <a:ext uri="{FF2B5EF4-FFF2-40B4-BE49-F238E27FC236}">
                <a16:creationId xmlns:a16="http://schemas.microsoft.com/office/drawing/2014/main" id="{C73A1B74-8720-94C7-7826-020C5BD76420}"/>
              </a:ext>
            </a:extLst>
          </p:cNvPr>
          <p:cNvSpPr/>
          <p:nvPr/>
        </p:nvSpPr>
        <p:spPr>
          <a:xfrm>
            <a:off x="1392881" y="6010460"/>
            <a:ext cx="155814" cy="15165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FE48234-EAA3-A438-BA94-3A87D859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47" y="5257771"/>
            <a:ext cx="232738" cy="26143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63A6696-4C75-51CF-D669-8175C305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47" y="5948005"/>
            <a:ext cx="232738" cy="26143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C3A4ADC-11D5-5358-DA88-9C8CEB11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948" y="5188839"/>
            <a:ext cx="450804" cy="4057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7CD2D09-A6DD-1AA1-999F-77DB65DD0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469" y="5876089"/>
            <a:ext cx="604880" cy="349296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E836EA97-2B22-6C71-01C1-C73EE5C1B657}"/>
              </a:ext>
            </a:extLst>
          </p:cNvPr>
          <p:cNvSpPr/>
          <p:nvPr/>
        </p:nvSpPr>
        <p:spPr>
          <a:xfrm>
            <a:off x="6302391" y="4519653"/>
            <a:ext cx="579283" cy="579283"/>
          </a:xfrm>
          <a:prstGeom prst="ellipse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8A666170-5F0F-B216-1A84-34DCFF4D5E60}"/>
              </a:ext>
            </a:extLst>
          </p:cNvPr>
          <p:cNvSpPr/>
          <p:nvPr/>
        </p:nvSpPr>
        <p:spPr>
          <a:xfrm>
            <a:off x="9215732" y="4519654"/>
            <a:ext cx="579283" cy="579283"/>
          </a:xfrm>
          <a:prstGeom prst="ellipse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9652F019-0522-5719-C877-A1A43652CC79}"/>
              </a:ext>
            </a:extLst>
          </p:cNvPr>
          <p:cNvSpPr/>
          <p:nvPr/>
        </p:nvSpPr>
        <p:spPr>
          <a:xfrm>
            <a:off x="6302390" y="5431363"/>
            <a:ext cx="579283" cy="579283"/>
          </a:xfrm>
          <a:prstGeom prst="ellipse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5B55DB0-0350-2019-5720-88DF8F150107}"/>
              </a:ext>
            </a:extLst>
          </p:cNvPr>
          <p:cNvSpPr/>
          <p:nvPr/>
        </p:nvSpPr>
        <p:spPr>
          <a:xfrm>
            <a:off x="9254802" y="5462541"/>
            <a:ext cx="579283" cy="579283"/>
          </a:xfrm>
          <a:prstGeom prst="ellipse">
            <a:avLst/>
          </a:prstGeom>
          <a:solidFill>
            <a:srgbClr val="D7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58C8D95E-8EF5-52F4-799D-2287A23CA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143" y="5561411"/>
            <a:ext cx="314678" cy="3146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A53F396-07E7-CAFC-B5F3-A2A9F2D45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52479">
            <a:off x="6350730" y="4644330"/>
            <a:ext cx="482600" cy="3302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51894F3-9255-C8E3-FD00-03EDFDD67F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9673" y="4595003"/>
            <a:ext cx="345245" cy="42858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E4881D4-6753-3447-DDA5-9F57AB303B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93752">
            <a:off x="9252835" y="5586843"/>
            <a:ext cx="530359" cy="40702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6DCC96B-CF97-FC71-36D9-A95F379A83F1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5276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690978"/>
            <a:ext cx="10801350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Участникам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(в т.ч. добровольцев, служащих в армии по контракту,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нац. гвардии и других органов) и членам их семей разрешается отложить платежи сразу по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кредитам и займам. 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может длиться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период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мобилизации или службы по контракту + 30 дней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Главное условие — кредитный договор был подписан ДО мобилизации или подписания контракта с МО РФ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кредитам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начисление %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период каникул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прекращается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+ аналогичная льгота по прочим кредитам (займам) (действует только с 6 апреля 2024 г.!)</a:t>
            </a:r>
          </a:p>
          <a:p>
            <a:pPr marL="342900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Достаточно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отсрочку платежей и предоставить доказательства, что у вас есть на нее право → кредитор отказать НЕ вправе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ED405-6639-1FA2-2146-894791081CDF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C0C37-1AA1-E880-870C-191A154211FA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Каникулы мобилизованным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2E39475-A84D-CA0C-8563-7BC35EF57AFF}"/>
              </a:ext>
            </a:extLst>
          </p:cNvPr>
          <p:cNvGrpSpPr/>
          <p:nvPr/>
        </p:nvGrpSpPr>
        <p:grpSpPr>
          <a:xfrm>
            <a:off x="695324" y="2709832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3C12907-4EB1-9EB6-2F93-F120E885F3D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634277EA-3B8E-CDC1-E3E5-C688C182CE3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F6A95C-D6B0-9355-C1DB-B5D7F181F082}"/>
              </a:ext>
            </a:extLst>
          </p:cNvPr>
          <p:cNvGrpSpPr/>
          <p:nvPr/>
        </p:nvGrpSpPr>
        <p:grpSpPr>
          <a:xfrm>
            <a:off x="695324" y="3652512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2B2CF435-2C79-7366-5231-EB587F8CED6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9DEE77F5-6074-2B34-797A-3F6DEA1BC7C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F3D0F7E-6F37-0944-BA8F-3EE59702044B}"/>
              </a:ext>
            </a:extLst>
          </p:cNvPr>
          <p:cNvGrpSpPr/>
          <p:nvPr/>
        </p:nvGrpSpPr>
        <p:grpSpPr>
          <a:xfrm>
            <a:off x="695324" y="4039011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2CAFD5-BC38-337F-828C-B8EB7C631E4E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7C11F715-FCEA-A3CC-F417-06AE0493B6D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B0E0D8F-2ACF-6BE3-B8C4-16F081D86F36}"/>
              </a:ext>
            </a:extLst>
          </p:cNvPr>
          <p:cNvGrpSpPr/>
          <p:nvPr/>
        </p:nvGrpSpPr>
        <p:grpSpPr>
          <a:xfrm>
            <a:off x="695324" y="4717741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75DD680-822D-1BE2-F117-DDE5485E9C7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D82E5903-6B38-AC20-2166-F8A9D8C7232F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083A732-571C-C9AB-FA0B-091B96CB1069}"/>
              </a:ext>
            </a:extLst>
          </p:cNvPr>
          <p:cNvGrpSpPr/>
          <p:nvPr/>
        </p:nvGrpSpPr>
        <p:grpSpPr>
          <a:xfrm>
            <a:off x="695324" y="5377617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7A8392BF-59A4-1D05-5D41-EA5EFA285AB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A227B86F-CCD1-35F7-42B3-22097FEF574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6330BAA-55AF-AB45-6F08-710461D147CB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05899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357723"/>
            <a:ext cx="10801350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Крайняя мера, когда нет никакой возможности погашать задолженность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Внесудебная процедура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бесплатно путем подачи заявления в МФЦ «Мои документы»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соблюдении ряда условий:</a:t>
            </a:r>
          </a:p>
          <a:p>
            <a:pPr marL="666000" indent="-28440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Сумма долга от 25 тыс. до 1 млн рублей</a:t>
            </a:r>
          </a:p>
          <a:p>
            <a:pPr marL="666000" indent="-28440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Судебные приставы не нашли имущества для погашения долга,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исполнительное производство завершилось, и ни один из кредиторов не инициировал новое</a:t>
            </a:r>
          </a:p>
          <a:p>
            <a:pPr marL="666000" indent="-28440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Кредиторы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 лет назад передали исполнительный лист судебным приставам,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вашему банку или работодателю, но долг все еще не погашен</a:t>
            </a:r>
          </a:p>
          <a:p>
            <a:pPr marL="666000" indent="-284400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получаете пенсию или ежемесячные детские пособия, у вас нет имущества,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которое можно забрать, а взыскание долгов идет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иных случаях – только </a:t>
            </a:r>
            <a:r>
              <a:rPr lang="ru-RU" b="1" dirty="0">
                <a:solidFill>
                  <a:srgbClr val="004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процедура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(платная и стоит несколько десятков тыс. руб.)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одобрения заявления суд прекратит начисление неустоек и к делу подключается финансовый управляющий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Возможны 3 сценария: (1) мировое соглашение, (2) реструктуризация и (3) продажа имущества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B3CA5-527C-1B12-AA2B-CCA7A0D0A260}"/>
              </a:ext>
            </a:extLst>
          </p:cNvPr>
          <p:cNvSpPr txBox="1"/>
          <p:nvPr/>
        </p:nvSpPr>
        <p:spPr>
          <a:xfrm>
            <a:off x="695325" y="1163896"/>
            <a:ext cx="99049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Если есть проблемы с погашением…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5A3A16-5AA5-2340-6331-F352B8F9CA82}"/>
              </a:ext>
            </a:extLst>
          </p:cNvPr>
          <p:cNvSpPr txBox="1"/>
          <p:nvPr/>
        </p:nvSpPr>
        <p:spPr>
          <a:xfrm>
            <a:off x="695325" y="1736174"/>
            <a:ext cx="77798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 банкротство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92E3846-710B-EF3F-CA5C-7BFF83AD9C5C}"/>
              </a:ext>
            </a:extLst>
          </p:cNvPr>
          <p:cNvGrpSpPr/>
          <p:nvPr/>
        </p:nvGrpSpPr>
        <p:grpSpPr>
          <a:xfrm>
            <a:off x="695324" y="2393696"/>
            <a:ext cx="222677" cy="222677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A9C0F77-BC6D-AFEB-14E4-E2AB426793C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1459C339-0A49-45B5-D364-9BA043F186B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4D1ECCC-CA79-5D65-0CB6-3EF5A3519BF8}"/>
              </a:ext>
            </a:extLst>
          </p:cNvPr>
          <p:cNvGrpSpPr/>
          <p:nvPr/>
        </p:nvGrpSpPr>
        <p:grpSpPr>
          <a:xfrm>
            <a:off x="695324" y="2688164"/>
            <a:ext cx="222677" cy="222677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0D22A41-0888-1CA5-6390-55F212A9037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0D59E4FB-4DDE-A084-1245-BC286BED52BE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4EC41CB-6C9F-C46E-C67F-8065A2784BE9}"/>
              </a:ext>
            </a:extLst>
          </p:cNvPr>
          <p:cNvGrpSpPr/>
          <p:nvPr/>
        </p:nvGrpSpPr>
        <p:grpSpPr>
          <a:xfrm>
            <a:off x="695324" y="5144645"/>
            <a:ext cx="222677" cy="222677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77EEDEE-6323-080F-1D25-9AE0CCC2B7D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B272C479-B054-F54B-5593-E2BB50E7042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9492B61-E249-122B-E7A9-0AC71B4110BC}"/>
              </a:ext>
            </a:extLst>
          </p:cNvPr>
          <p:cNvGrpSpPr/>
          <p:nvPr/>
        </p:nvGrpSpPr>
        <p:grpSpPr>
          <a:xfrm>
            <a:off x="695324" y="5470109"/>
            <a:ext cx="222677" cy="222677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4BFD521-7D10-E61F-850A-0A30A3E5CFA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BAA89BE9-CA5A-EF74-7DDD-1CF366F704A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C75A96C-31A2-7564-B14C-74C672FD8C8E}"/>
              </a:ext>
            </a:extLst>
          </p:cNvPr>
          <p:cNvGrpSpPr/>
          <p:nvPr/>
        </p:nvGrpSpPr>
        <p:grpSpPr>
          <a:xfrm>
            <a:off x="695324" y="6051295"/>
            <a:ext cx="222677" cy="222677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C45A0B4F-86D6-ED8C-6212-9A3C0DE9C37B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00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DFC13665-E48A-AA07-A906-0B47BAEECE5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056BC12-7EE2-4168-97C3-079B6B6FC401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788884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165797" y="3295176"/>
            <a:ext cx="11868359" cy="70788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ВОПРОСЫ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11E36-8BE7-9807-07A0-621268BDDD1E}"/>
              </a:ext>
            </a:extLst>
          </p:cNvPr>
          <p:cNvSpPr txBox="1"/>
          <p:nvPr/>
        </p:nvSpPr>
        <p:spPr>
          <a:xfrm>
            <a:off x="7690322" y="-372041"/>
            <a:ext cx="3810686" cy="547842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5000" b="1" dirty="0">
                <a:solidFill>
                  <a:srgbClr val="30B1B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35000" b="1" dirty="0">
              <a:solidFill>
                <a:srgbClr val="30B1B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152B7-B731-C59F-820B-BF1EE9AF2644}"/>
              </a:ext>
            </a:extLst>
          </p:cNvPr>
          <p:cNvSpPr txBox="1"/>
          <p:nvPr/>
        </p:nvSpPr>
        <p:spPr>
          <a:xfrm>
            <a:off x="1064129" y="2007268"/>
            <a:ext cx="2797196" cy="393954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25000" b="1" dirty="0">
              <a:solidFill>
                <a:srgbClr val="EA7C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CA604-951F-57FB-276C-B29AFC7E8362}"/>
              </a:ext>
            </a:extLst>
          </p:cNvPr>
          <p:cNvSpPr txBox="1"/>
          <p:nvPr/>
        </p:nvSpPr>
        <p:spPr>
          <a:xfrm>
            <a:off x="9942048" y="4214482"/>
            <a:ext cx="975877" cy="163121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0" b="1" dirty="0">
                <a:solidFill>
                  <a:srgbClr val="D70F1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10000" b="1" dirty="0">
              <a:solidFill>
                <a:srgbClr val="D70F15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ABB40-21F0-9A9D-EAF8-E28B1B95E857}"/>
              </a:ext>
            </a:extLst>
          </p:cNvPr>
          <p:cNvSpPr txBox="1"/>
          <p:nvPr/>
        </p:nvSpPr>
        <p:spPr>
          <a:xfrm>
            <a:off x="3149054" y="4124151"/>
            <a:ext cx="975877" cy="240065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0" b="1" dirty="0">
                <a:solidFill>
                  <a:srgbClr val="004F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15000" b="1" dirty="0">
              <a:solidFill>
                <a:srgbClr val="004F99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39CFD-99C2-E312-9EB9-223DFC88C589}"/>
              </a:ext>
            </a:extLst>
          </p:cNvPr>
          <p:cNvSpPr txBox="1"/>
          <p:nvPr/>
        </p:nvSpPr>
        <p:spPr>
          <a:xfrm>
            <a:off x="3149053" y="1551563"/>
            <a:ext cx="975877" cy="163121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0" b="1" dirty="0">
                <a:solidFill>
                  <a:srgbClr val="0091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ru-RU" sz="10000" b="1" dirty="0">
              <a:solidFill>
                <a:srgbClr val="00915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3C761-5DAF-2F55-FB09-DB5E861D503E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58710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69665-3506-1208-5AD2-9B91BD4B9B6A}"/>
              </a:ext>
            </a:extLst>
          </p:cNvPr>
          <p:cNvSpPr txBox="1"/>
          <p:nvPr/>
        </p:nvSpPr>
        <p:spPr>
          <a:xfrm>
            <a:off x="511579" y="4160717"/>
            <a:ext cx="224504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Кредит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D70F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неразумные цели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0497A78-C241-C92E-3E60-E18D54B3C95F}"/>
              </a:ext>
            </a:extLst>
          </p:cNvPr>
          <p:cNvGrpSpPr/>
          <p:nvPr/>
        </p:nvGrpSpPr>
        <p:grpSpPr>
          <a:xfrm>
            <a:off x="5437350" y="3161291"/>
            <a:ext cx="776544" cy="776544"/>
            <a:chOff x="707201" y="3800685"/>
            <a:chExt cx="391545" cy="39154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FDB43F34-0B6A-9953-13CE-07F93FE1523D}"/>
                </a:ext>
              </a:extLst>
            </p:cNvPr>
            <p:cNvSpPr/>
            <p:nvPr/>
          </p:nvSpPr>
          <p:spPr>
            <a:xfrm>
              <a:off x="707201" y="3800685"/>
              <a:ext cx="391545" cy="391545"/>
            </a:xfrm>
            <a:prstGeom prst="ellipse">
              <a:avLst/>
            </a:prstGeom>
            <a:solidFill>
              <a:srgbClr val="D70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D70F15"/>
                </a:solidFill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B4B3E05-4F45-0787-1FD8-C786F180D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064" y="3895548"/>
              <a:ext cx="201819" cy="20181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19016BD-C646-4E2A-1951-7900AF022797}"/>
              </a:ext>
            </a:extLst>
          </p:cNvPr>
          <p:cNvSpPr txBox="1"/>
          <p:nvPr/>
        </p:nvSpPr>
        <p:spPr>
          <a:xfrm>
            <a:off x="695326" y="1170633"/>
            <a:ext cx="81992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2E365-DDB2-0466-8C6C-012DBFE83FC1}"/>
              </a:ext>
            </a:extLst>
          </p:cNvPr>
          <p:cNvSpPr txBox="1"/>
          <p:nvPr/>
        </p:nvSpPr>
        <p:spPr>
          <a:xfrm>
            <a:off x="695327" y="1669585"/>
            <a:ext cx="3181730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ошибки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58158E-5A36-16A7-3E93-46E24F16F1D5}"/>
              </a:ext>
            </a:extLst>
          </p:cNvPr>
          <p:cNvSpPr txBox="1"/>
          <p:nvPr/>
        </p:nvSpPr>
        <p:spPr>
          <a:xfrm>
            <a:off x="3560903" y="4160717"/>
            <a:ext cx="452943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sz="2000" b="1" dirty="0">
                <a:solidFill>
                  <a:srgbClr val="D70F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более дорого кредита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банке (еще хуже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займа в МФО) для погашения действующих долговых обязательств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9F2A3-FDAC-4A1C-C3A3-E63D5310FF11}"/>
              </a:ext>
            </a:extLst>
          </p:cNvPr>
          <p:cNvSpPr txBox="1"/>
          <p:nvPr/>
        </p:nvSpPr>
        <p:spPr>
          <a:xfrm>
            <a:off x="8894618" y="4160717"/>
            <a:ext cx="243872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D70F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Неверная оценка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своих финансовых возможностей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E0D006F-EF14-0003-52E8-C49F69050A63}"/>
              </a:ext>
            </a:extLst>
          </p:cNvPr>
          <p:cNvGrpSpPr/>
          <p:nvPr/>
        </p:nvGrpSpPr>
        <p:grpSpPr>
          <a:xfrm>
            <a:off x="9658928" y="3161291"/>
            <a:ext cx="776544" cy="776544"/>
            <a:chOff x="707201" y="3800685"/>
            <a:chExt cx="391545" cy="39154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DB4752AD-DF7E-9F94-039E-A108E31A052F}"/>
                </a:ext>
              </a:extLst>
            </p:cNvPr>
            <p:cNvSpPr/>
            <p:nvPr/>
          </p:nvSpPr>
          <p:spPr>
            <a:xfrm>
              <a:off x="707201" y="3800685"/>
              <a:ext cx="391545" cy="391545"/>
            </a:xfrm>
            <a:prstGeom prst="ellipse">
              <a:avLst/>
            </a:prstGeom>
            <a:solidFill>
              <a:srgbClr val="D70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D70F15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010C98B-B46D-BD53-8A87-1469F9D8D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064" y="3895548"/>
              <a:ext cx="201819" cy="201819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3A51356-096D-1521-8654-22651A64A736}"/>
              </a:ext>
            </a:extLst>
          </p:cNvPr>
          <p:cNvGrpSpPr/>
          <p:nvPr/>
        </p:nvGrpSpPr>
        <p:grpSpPr>
          <a:xfrm>
            <a:off x="1231366" y="3161291"/>
            <a:ext cx="776544" cy="776544"/>
            <a:chOff x="707201" y="3800685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4286263-D820-E20F-2758-9BD7A3FBF241}"/>
                </a:ext>
              </a:extLst>
            </p:cNvPr>
            <p:cNvSpPr/>
            <p:nvPr/>
          </p:nvSpPr>
          <p:spPr>
            <a:xfrm>
              <a:off x="707201" y="3800685"/>
              <a:ext cx="391545" cy="391545"/>
            </a:xfrm>
            <a:prstGeom prst="ellipse">
              <a:avLst/>
            </a:prstGeom>
            <a:solidFill>
              <a:srgbClr val="D70F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D70F15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02F6DFD-6376-E2C8-5117-91BE8F704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064" y="3895548"/>
              <a:ext cx="201819" cy="20181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E5D128-C812-0EE4-5CED-591C33E271AC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190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7" y="1666609"/>
            <a:ext cx="3181730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Кредиты и займы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9FDDA-4344-3F74-3F2F-489B639BB187}"/>
              </a:ext>
            </a:extLst>
          </p:cNvPr>
          <p:cNvSpPr txBox="1"/>
          <p:nvPr/>
        </p:nvSpPr>
        <p:spPr>
          <a:xfrm>
            <a:off x="695326" y="1163896"/>
            <a:ext cx="81992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</a:t>
            </a:r>
            <a:r>
              <a:rPr lang="ru-RU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CFEDC-CB93-B3F4-4AFE-E9E84988BA60}"/>
              </a:ext>
            </a:extLst>
          </p:cNvPr>
          <p:cNvSpPr txBox="1"/>
          <p:nvPr/>
        </p:nvSpPr>
        <p:spPr>
          <a:xfrm>
            <a:off x="695327" y="3166187"/>
            <a:ext cx="4574257" cy="219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270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только </a:t>
            </a: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другие кредитные организации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(кредитный договор)</a:t>
            </a:r>
          </a:p>
          <a:p>
            <a:pPr>
              <a:spcAft>
                <a:spcPts val="270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МФО,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кредитные потребительские кооперативы </a:t>
            </a: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(КПК)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ломбарды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только займы (договор займа)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8059F3-7A97-F6B5-8AB4-AD875B1611E0}"/>
              </a:ext>
            </a:extLst>
          </p:cNvPr>
          <p:cNvSpPr/>
          <p:nvPr/>
        </p:nvSpPr>
        <p:spPr>
          <a:xfrm>
            <a:off x="5901310" y="2881790"/>
            <a:ext cx="6290690" cy="2933622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F45C3-9C1A-B9D5-4C57-66C13051CEFE}"/>
              </a:ext>
            </a:extLst>
          </p:cNvPr>
          <p:cNvSpPr txBox="1"/>
          <p:nvPr/>
        </p:nvSpPr>
        <p:spPr>
          <a:xfrm>
            <a:off x="6096000" y="3115225"/>
            <a:ext cx="45973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13" indent="-62230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обратиться за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3" indent="-622300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63663-7CE1-6CD8-490D-FCE2F00FED87}"/>
              </a:ext>
            </a:extLst>
          </p:cNvPr>
          <p:cNvSpPr txBox="1"/>
          <p:nvPr/>
        </p:nvSpPr>
        <p:spPr>
          <a:xfrm>
            <a:off x="6096000" y="5398610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3420F-7A96-DD3C-E92A-8A6F5A89F78B}"/>
              </a:ext>
            </a:extLst>
          </p:cNvPr>
          <p:cNvSpPr txBox="1"/>
          <p:nvPr/>
        </p:nvSpPr>
        <p:spPr>
          <a:xfrm>
            <a:off x="6334190" y="3738862"/>
            <a:ext cx="7806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C01CC-B341-AC5A-4950-7B247D70533B}"/>
              </a:ext>
            </a:extLst>
          </p:cNvPr>
          <p:cNvSpPr txBox="1"/>
          <p:nvPr/>
        </p:nvSpPr>
        <p:spPr>
          <a:xfrm>
            <a:off x="8981216" y="3738196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10981BB-F9DE-1D24-313E-AF92EA957E7C}"/>
              </a:ext>
            </a:extLst>
          </p:cNvPr>
          <p:cNvGrpSpPr/>
          <p:nvPr/>
        </p:nvGrpSpPr>
        <p:grpSpPr>
          <a:xfrm>
            <a:off x="6315527" y="4447066"/>
            <a:ext cx="832959" cy="832959"/>
            <a:chOff x="6591022" y="4543713"/>
            <a:chExt cx="832959" cy="832959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431003BD-3CE8-DAC8-D549-346BCBFA73A3}"/>
                </a:ext>
              </a:extLst>
            </p:cNvPr>
            <p:cNvSpPr/>
            <p:nvPr/>
          </p:nvSpPr>
          <p:spPr>
            <a:xfrm>
              <a:off x="6591022" y="4543713"/>
              <a:ext cx="832959" cy="8329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7CC1B14C-5D69-E37E-F4CE-1131D396A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319" y="4680837"/>
              <a:ext cx="552363" cy="50214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10A351-84AA-D82D-B8A8-6A0139FA985E}"/>
              </a:ext>
            </a:extLst>
          </p:cNvPr>
          <p:cNvSpPr txBox="1"/>
          <p:nvPr/>
        </p:nvSpPr>
        <p:spPr>
          <a:xfrm>
            <a:off x="7533461" y="5398610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МФО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BFC1D61-786A-2BA3-45EB-8704A338D56B}"/>
              </a:ext>
            </a:extLst>
          </p:cNvPr>
          <p:cNvGrpSpPr/>
          <p:nvPr/>
        </p:nvGrpSpPr>
        <p:grpSpPr>
          <a:xfrm>
            <a:off x="7752988" y="4447066"/>
            <a:ext cx="832959" cy="832959"/>
            <a:chOff x="6591022" y="4543713"/>
            <a:chExt cx="832959" cy="832959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D36AC16-3E45-2946-ADCF-27214CCEDF5C}"/>
                </a:ext>
              </a:extLst>
            </p:cNvPr>
            <p:cNvSpPr/>
            <p:nvPr/>
          </p:nvSpPr>
          <p:spPr>
            <a:xfrm>
              <a:off x="6591022" y="4543713"/>
              <a:ext cx="832959" cy="8329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79A9CDF-8990-163E-620F-84DB2915D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319" y="4680837"/>
              <a:ext cx="552363" cy="502148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F644FC8-CB6D-4337-240E-235BFC5BE1B9}"/>
              </a:ext>
            </a:extLst>
          </p:cNvPr>
          <p:cNvSpPr txBox="1"/>
          <p:nvPr/>
        </p:nvSpPr>
        <p:spPr>
          <a:xfrm>
            <a:off x="8961352" y="5398610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7268ED-3CC9-5069-82BD-FAE06EFCD1BC}"/>
              </a:ext>
            </a:extLst>
          </p:cNvPr>
          <p:cNvGrpSpPr/>
          <p:nvPr/>
        </p:nvGrpSpPr>
        <p:grpSpPr>
          <a:xfrm>
            <a:off x="9180879" y="4447066"/>
            <a:ext cx="832959" cy="832959"/>
            <a:chOff x="6591022" y="4543713"/>
            <a:chExt cx="832959" cy="83295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A81B08A-F532-91A1-6A97-AF675774B761}"/>
                </a:ext>
              </a:extLst>
            </p:cNvPr>
            <p:cNvSpPr/>
            <p:nvPr/>
          </p:nvSpPr>
          <p:spPr>
            <a:xfrm>
              <a:off x="6591022" y="4543713"/>
              <a:ext cx="832959" cy="8329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D9E25611-37D9-B553-B2D3-8A69C9655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319" y="4680837"/>
              <a:ext cx="552363" cy="502148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8BE0360-58EC-BF0B-F7E4-0AF8C82712C1}"/>
              </a:ext>
            </a:extLst>
          </p:cNvPr>
          <p:cNvSpPr txBox="1"/>
          <p:nvPr/>
        </p:nvSpPr>
        <p:spPr>
          <a:xfrm>
            <a:off x="10413619" y="5398610"/>
            <a:ext cx="12322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ЛОМБАРД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5C45AFE-4859-7763-8FDF-AA39AD47CC8F}"/>
              </a:ext>
            </a:extLst>
          </p:cNvPr>
          <p:cNvGrpSpPr/>
          <p:nvPr/>
        </p:nvGrpSpPr>
        <p:grpSpPr>
          <a:xfrm>
            <a:off x="10633146" y="4447066"/>
            <a:ext cx="832959" cy="832959"/>
            <a:chOff x="6591022" y="4543713"/>
            <a:chExt cx="832959" cy="832959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2D5B530-A5B6-566B-CD88-611D42F33BC6}"/>
                </a:ext>
              </a:extLst>
            </p:cNvPr>
            <p:cNvSpPr/>
            <p:nvPr/>
          </p:nvSpPr>
          <p:spPr>
            <a:xfrm>
              <a:off x="6591022" y="4543713"/>
              <a:ext cx="832959" cy="83295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0483C24-D2BC-F96F-9520-B89D37000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319" y="4680837"/>
              <a:ext cx="552363" cy="502148"/>
            </a:xfrm>
            <a:prstGeom prst="rect">
              <a:avLst/>
            </a:prstGeom>
          </p:spPr>
        </p:pic>
      </p:grp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CC56A81-A984-60D0-B435-DB6EB862AD15}"/>
              </a:ext>
            </a:extLst>
          </p:cNvPr>
          <p:cNvCxnSpPr/>
          <p:nvPr/>
        </p:nvCxnSpPr>
        <p:spPr>
          <a:xfrm>
            <a:off x="6730738" y="4030559"/>
            <a:ext cx="0" cy="3110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87798B85-66EB-AE9C-1B1D-E0BF61ED2D49}"/>
              </a:ext>
            </a:extLst>
          </p:cNvPr>
          <p:cNvCxnSpPr>
            <a:cxnSpLocks/>
          </p:cNvCxnSpPr>
          <p:nvPr/>
        </p:nvCxnSpPr>
        <p:spPr>
          <a:xfrm>
            <a:off x="9605914" y="4030559"/>
            <a:ext cx="0" cy="3110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>
            <a:extLst>
              <a:ext uri="{FF2B5EF4-FFF2-40B4-BE49-F238E27FC236}">
                <a16:creationId xmlns:a16="http://schemas.microsoft.com/office/drawing/2014/main" id="{D2C2BCE5-8C10-60C1-5E86-F39300F924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69466" y="3845913"/>
            <a:ext cx="1105220" cy="502687"/>
          </a:xfrm>
          <a:prstGeom prst="bentConnector3">
            <a:avLst>
              <a:gd name="adj1" fmla="val 99781"/>
            </a:avLst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>
            <a:extLst>
              <a:ext uri="{FF2B5EF4-FFF2-40B4-BE49-F238E27FC236}">
                <a16:creationId xmlns:a16="http://schemas.microsoft.com/office/drawing/2014/main" id="{1E40AB69-5DC0-D022-44B8-BA0B06ABF544}"/>
              </a:ext>
            </a:extLst>
          </p:cNvPr>
          <p:cNvCxnSpPr>
            <a:cxnSpLocks/>
          </p:cNvCxnSpPr>
          <p:nvPr/>
        </p:nvCxnSpPr>
        <p:spPr>
          <a:xfrm>
            <a:off x="9898072" y="3843111"/>
            <a:ext cx="1112729" cy="505489"/>
          </a:xfrm>
          <a:prstGeom prst="bentConnector3">
            <a:avLst>
              <a:gd name="adj1" fmla="val 99445"/>
            </a:avLst>
          </a:prstGeom>
          <a:ln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7833E78-B972-8E36-6BB4-7B0CD5C475E7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173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6E77156-C00B-14BE-FF02-5A454C1C2E77}"/>
              </a:ext>
            </a:extLst>
          </p:cNvPr>
          <p:cNvSpPr/>
          <p:nvPr/>
        </p:nvSpPr>
        <p:spPr>
          <a:xfrm>
            <a:off x="6702701" y="3880526"/>
            <a:ext cx="2308969" cy="592470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04DB328-DE23-002F-9DD7-205C3F4CD3AD}"/>
              </a:ext>
            </a:extLst>
          </p:cNvPr>
          <p:cNvSpPr/>
          <p:nvPr/>
        </p:nvSpPr>
        <p:spPr>
          <a:xfrm>
            <a:off x="9187705" y="3880526"/>
            <a:ext cx="2308969" cy="61555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1ADF5D5-02BA-A0ED-2EA4-D5AA84C33BF0}"/>
              </a:ext>
            </a:extLst>
          </p:cNvPr>
          <p:cNvSpPr/>
          <p:nvPr/>
        </p:nvSpPr>
        <p:spPr>
          <a:xfrm>
            <a:off x="695326" y="4997301"/>
            <a:ext cx="2308969" cy="56717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CF24AC-47A4-D390-F551-9FD525D908E1}"/>
              </a:ext>
            </a:extLst>
          </p:cNvPr>
          <p:cNvSpPr/>
          <p:nvPr/>
        </p:nvSpPr>
        <p:spPr>
          <a:xfrm>
            <a:off x="695326" y="5750990"/>
            <a:ext cx="2308969" cy="56717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62A4AFC-4047-4074-6835-FE9748AD806F}"/>
              </a:ext>
            </a:extLst>
          </p:cNvPr>
          <p:cNvSpPr/>
          <p:nvPr/>
        </p:nvSpPr>
        <p:spPr>
          <a:xfrm>
            <a:off x="3180330" y="4997301"/>
            <a:ext cx="2308969" cy="56717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AD2B4DA-5DCA-28A3-FBB8-18337FEBF205}"/>
              </a:ext>
            </a:extLst>
          </p:cNvPr>
          <p:cNvSpPr/>
          <p:nvPr/>
        </p:nvSpPr>
        <p:spPr>
          <a:xfrm>
            <a:off x="3180330" y="5750990"/>
            <a:ext cx="2308969" cy="567173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2417863"/>
            <a:ext cx="564451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только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конкретную потребность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E74E4-B313-8E02-7F79-FC96BC018136}"/>
              </a:ext>
            </a:extLst>
          </p:cNvPr>
          <p:cNvSpPr txBox="1"/>
          <p:nvPr/>
        </p:nvSpPr>
        <p:spPr>
          <a:xfrm>
            <a:off x="6702701" y="2417863"/>
            <a:ext cx="467918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000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Нецелевые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любые цели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C6433-2581-6FBD-BA8F-35EA97297E8B}"/>
              </a:ext>
            </a:extLst>
          </p:cNvPr>
          <p:cNvSpPr txBox="1"/>
          <p:nvPr/>
        </p:nvSpPr>
        <p:spPr>
          <a:xfrm>
            <a:off x="695326" y="1160218"/>
            <a:ext cx="81992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17A76-86C4-B966-E7BC-281F0E997446}"/>
              </a:ext>
            </a:extLst>
          </p:cNvPr>
          <p:cNvSpPr txBox="1"/>
          <p:nvPr/>
        </p:nvSpPr>
        <p:spPr>
          <a:xfrm>
            <a:off x="695326" y="1637163"/>
            <a:ext cx="4096129" cy="46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бывают кредиты?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BDDE7-AD75-53B5-3617-BF1CF61F9F95}"/>
              </a:ext>
            </a:extLst>
          </p:cNvPr>
          <p:cNvSpPr txBox="1"/>
          <p:nvPr/>
        </p:nvSpPr>
        <p:spPr>
          <a:xfrm>
            <a:off x="695325" y="3166467"/>
            <a:ext cx="4557159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Больше максимальная сумма, дольше сроки, строже требования к заемщику и наличию обеспечения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Ставки ниже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Льготные гос. программы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E2F84-B7ED-C065-7B02-EF5A3ED1A9D6}"/>
              </a:ext>
            </a:extLst>
          </p:cNvPr>
          <p:cNvSpPr txBox="1"/>
          <p:nvPr/>
        </p:nvSpPr>
        <p:spPr>
          <a:xfrm>
            <a:off x="6702701" y="2894616"/>
            <a:ext cx="4679181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Суммы и сроки поменьше</a:t>
            </a:r>
          </a:p>
          <a:p>
            <a:pPr marL="342900" indent="-342900">
              <a:spcAft>
                <a:spcPts val="300"/>
              </a:spcAft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Ставки обычно повыше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742B4C-EB7A-32BA-4EFB-72CBECE3CE09}"/>
              </a:ext>
            </a:extLst>
          </p:cNvPr>
          <p:cNvSpPr txBox="1"/>
          <p:nvPr/>
        </p:nvSpPr>
        <p:spPr>
          <a:xfrm>
            <a:off x="1025234" y="5926854"/>
            <a:ext cx="18025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33DBD-B59B-102D-FC4C-40C4738A786A}"/>
              </a:ext>
            </a:extLst>
          </p:cNvPr>
          <p:cNvSpPr txBox="1"/>
          <p:nvPr/>
        </p:nvSpPr>
        <p:spPr>
          <a:xfrm>
            <a:off x="1337356" y="5184834"/>
            <a:ext cx="108214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28FBA5-3988-52FB-6A02-B59FA7BABE85}"/>
              </a:ext>
            </a:extLst>
          </p:cNvPr>
          <p:cNvSpPr txBox="1"/>
          <p:nvPr/>
        </p:nvSpPr>
        <p:spPr>
          <a:xfrm>
            <a:off x="3793740" y="5162409"/>
            <a:ext cx="108214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Автокредит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B795F-8BB1-8921-9956-203DAC7627A7}"/>
              </a:ext>
            </a:extLst>
          </p:cNvPr>
          <p:cNvSpPr txBox="1"/>
          <p:nvPr/>
        </p:nvSpPr>
        <p:spPr>
          <a:xfrm>
            <a:off x="3674867" y="5819132"/>
            <a:ext cx="131989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POS-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рассрочка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D3921-B8F9-AA90-5F68-425D9FAA3D00}"/>
              </a:ext>
            </a:extLst>
          </p:cNvPr>
          <p:cNvSpPr txBox="1"/>
          <p:nvPr/>
        </p:nvSpPr>
        <p:spPr>
          <a:xfrm>
            <a:off x="7058168" y="3972858"/>
            <a:ext cx="15712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Потребительский кредит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70677B-A966-7F34-5895-3BB8A164959F}"/>
              </a:ext>
            </a:extLst>
          </p:cNvPr>
          <p:cNvSpPr txBox="1"/>
          <p:nvPr/>
        </p:nvSpPr>
        <p:spPr>
          <a:xfrm>
            <a:off x="9556566" y="3972857"/>
            <a:ext cx="15712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indent="1588"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Карточные кредиты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EFEFBA-65D3-F3A3-9AA1-764BF185F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378" y="4931881"/>
            <a:ext cx="1652376" cy="13920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D21D09-858A-5532-38D9-9239E5343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2558">
            <a:off x="6532257" y="4774007"/>
            <a:ext cx="2622615" cy="20888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CE158BF-F092-8F3F-A7CF-E2E374340E31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rgbClr val="B6BB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0150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D104EBF-1CAF-377C-1C7E-A919FAA0090E}"/>
              </a:ext>
            </a:extLst>
          </p:cNvPr>
          <p:cNvSpPr/>
          <p:nvPr/>
        </p:nvSpPr>
        <p:spPr>
          <a:xfrm>
            <a:off x="7635711" y="848412"/>
            <a:ext cx="4556289" cy="5816339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3429000"/>
            <a:ext cx="5318975" cy="2008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англ.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Point-of-Sale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«точка продажи»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Оформляется непосредственно в магазине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 с процентами полностью уплачивает заемщик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Магазин не компенсирует проценты банку вместо заемщика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BE0202-6DDB-5CE0-B4E5-4605B7981F38}"/>
              </a:ext>
            </a:extLst>
          </p:cNvPr>
          <p:cNvSpPr txBox="1"/>
          <p:nvPr/>
        </p:nvSpPr>
        <p:spPr>
          <a:xfrm>
            <a:off x="695326" y="1265496"/>
            <a:ext cx="6273534" cy="89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60C847-1E00-1541-3E85-52927EFC5CA7}"/>
              </a:ext>
            </a:extLst>
          </p:cNvPr>
          <p:cNvSpPr txBox="1"/>
          <p:nvPr/>
        </p:nvSpPr>
        <p:spPr>
          <a:xfrm>
            <a:off x="695326" y="2120520"/>
            <a:ext cx="4096129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POS-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48D35E-8E83-B025-8BDE-8E82747DE428}"/>
              </a:ext>
            </a:extLst>
          </p:cNvPr>
          <p:cNvSpPr txBox="1"/>
          <p:nvPr/>
        </p:nvSpPr>
        <p:spPr>
          <a:xfrm>
            <a:off x="8342755" y="2105133"/>
            <a:ext cx="236320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A68BB3-7595-2C88-1E9B-B0EA0DD4A867}"/>
              </a:ext>
            </a:extLst>
          </p:cNvPr>
          <p:cNvSpPr txBox="1"/>
          <p:nvPr/>
        </p:nvSpPr>
        <p:spPr>
          <a:xfrm>
            <a:off x="8342755" y="2721523"/>
            <a:ext cx="3348991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Спонтанная покупка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ставки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а если есть возможность оплатить покупку в течение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мес., то можно воспользоваться кредитной картой (в рамках льготного периода) или услугой «Покупай сейчас, плати потом» (BNPL)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9B811E0-313B-08F7-53BC-8352A74BC56B}"/>
              </a:ext>
            </a:extLst>
          </p:cNvPr>
          <p:cNvGrpSpPr/>
          <p:nvPr/>
        </p:nvGrpSpPr>
        <p:grpSpPr>
          <a:xfrm>
            <a:off x="695324" y="3467520"/>
            <a:ext cx="222677" cy="222677"/>
            <a:chOff x="6416933" y="3053459"/>
            <a:chExt cx="391545" cy="391545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D33CF180-1C30-6CF0-606B-981EF1DE2B0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>
              <a:extLst>
                <a:ext uri="{FF2B5EF4-FFF2-40B4-BE49-F238E27FC236}">
                  <a16:creationId xmlns:a16="http://schemas.microsoft.com/office/drawing/2014/main" id="{03CA2940-D227-525F-E9D4-DAA7704E046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412496C-A991-B8B3-0600-A390A71BA71F}"/>
              </a:ext>
            </a:extLst>
          </p:cNvPr>
          <p:cNvGrpSpPr/>
          <p:nvPr/>
        </p:nvGrpSpPr>
        <p:grpSpPr>
          <a:xfrm>
            <a:off x="695324" y="3844592"/>
            <a:ext cx="222677" cy="222677"/>
            <a:chOff x="6416933" y="3053459"/>
            <a:chExt cx="391545" cy="391545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1DE14274-2915-CE0D-EBF3-3F8689CCC30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>
              <a:extLst>
                <a:ext uri="{FF2B5EF4-FFF2-40B4-BE49-F238E27FC236}">
                  <a16:creationId xmlns:a16="http://schemas.microsoft.com/office/drawing/2014/main" id="{352DE34E-35C1-8FA9-27E8-E7B9169533CD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3A7A035-2228-6A0A-BD48-1FFFBBE1240C}"/>
              </a:ext>
            </a:extLst>
          </p:cNvPr>
          <p:cNvGrpSpPr/>
          <p:nvPr/>
        </p:nvGrpSpPr>
        <p:grpSpPr>
          <a:xfrm>
            <a:off x="695324" y="4231091"/>
            <a:ext cx="222677" cy="222677"/>
            <a:chOff x="6416933" y="3053459"/>
            <a:chExt cx="391545" cy="39154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C2F50E46-1D16-8804-E453-542AAAFC9979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>
              <a:extLst>
                <a:ext uri="{FF2B5EF4-FFF2-40B4-BE49-F238E27FC236}">
                  <a16:creationId xmlns:a16="http://schemas.microsoft.com/office/drawing/2014/main" id="{3F2D5F2D-ED8F-6F51-1D16-A197B81F379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AB2934CB-3D17-327B-E5C7-ABD1BD05E080}"/>
              </a:ext>
            </a:extLst>
          </p:cNvPr>
          <p:cNvGrpSpPr/>
          <p:nvPr/>
        </p:nvGrpSpPr>
        <p:grpSpPr>
          <a:xfrm>
            <a:off x="695324" y="4890967"/>
            <a:ext cx="222677" cy="222677"/>
            <a:chOff x="6416933" y="3053459"/>
            <a:chExt cx="391545" cy="391545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20B2F77D-A38B-7447-C47B-3D6E8E02507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право 42">
              <a:extLst>
                <a:ext uri="{FF2B5EF4-FFF2-40B4-BE49-F238E27FC236}">
                  <a16:creationId xmlns:a16="http://schemas.microsoft.com/office/drawing/2014/main" id="{9909A81D-F4EB-9B02-9962-01A54298819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4F694C1-276D-E275-1C7C-E22935984B7C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065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27E7291-9C12-7C1F-C3C6-7BF68CC9F0D3}"/>
              </a:ext>
            </a:extLst>
          </p:cNvPr>
          <p:cNvSpPr/>
          <p:nvPr/>
        </p:nvSpPr>
        <p:spPr>
          <a:xfrm>
            <a:off x="5918467" y="848412"/>
            <a:ext cx="6273533" cy="5816339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3594844"/>
            <a:ext cx="4429146" cy="1823576"/>
          </a:xfrm>
          <a:prstGeom prst="rect">
            <a:avLst/>
          </a:prstGeom>
        </p:spPr>
        <p:txBody>
          <a:bodyPr vert="horz" wrap="square" lIns="0" tIns="0" rIns="0" rtlCol="0">
            <a:spAutoFit/>
          </a:bodyPr>
          <a:lstStyle/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Целевой кредит на покупку автомобиля, который оформляется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залог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Обычно требуется оформлять полис КАСКО (это влияет на ставку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на одобрение кредита)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586AA-7C06-96B9-D615-39B9B1D2C6C7}"/>
              </a:ext>
            </a:extLst>
          </p:cNvPr>
          <p:cNvSpPr txBox="1"/>
          <p:nvPr/>
        </p:nvSpPr>
        <p:spPr>
          <a:xfrm>
            <a:off x="695326" y="1265496"/>
            <a:ext cx="6273534" cy="89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7E361-7DBA-8F40-982F-837581C445BC}"/>
              </a:ext>
            </a:extLst>
          </p:cNvPr>
          <p:cNvSpPr txBox="1"/>
          <p:nvPr/>
        </p:nvSpPr>
        <p:spPr>
          <a:xfrm>
            <a:off x="695326" y="2120520"/>
            <a:ext cx="4096129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Автокредит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21302-A43D-B543-700D-0444D88574BB}"/>
              </a:ext>
            </a:extLst>
          </p:cNvPr>
          <p:cNvSpPr txBox="1"/>
          <p:nvPr/>
        </p:nvSpPr>
        <p:spPr>
          <a:xfrm>
            <a:off x="6494102" y="1265496"/>
            <a:ext cx="236320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BF43D-D460-8697-28B1-3214B1C4AAB3}"/>
              </a:ext>
            </a:extLst>
          </p:cNvPr>
          <p:cNvSpPr txBox="1"/>
          <p:nvPr/>
        </p:nvSpPr>
        <p:spPr>
          <a:xfrm>
            <a:off x="6494101" y="1881886"/>
            <a:ext cx="4903904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условия разных банков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соглашаться сразу на предложение банка, чей сотрудник работает в салоне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автопроизводители владеют банками, которые предлагают более выгодные условия кредита на покупку автомобилей материнского автоконцерна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условия кредита со страховыми полисами и без них (совокупный ежемесячный платеж) и выбрать наиболее оптимальный вариант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 вправе сам выбрать страховую компанию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нужно сразу соглашаться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страховку от компании, связанной с банком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CB30CFE-E273-8E8C-9F89-766D10CD0578}"/>
              </a:ext>
            </a:extLst>
          </p:cNvPr>
          <p:cNvGrpSpPr/>
          <p:nvPr/>
        </p:nvGrpSpPr>
        <p:grpSpPr>
          <a:xfrm>
            <a:off x="695324" y="3645242"/>
            <a:ext cx="222677" cy="222677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A8139A81-B6A0-CBA3-8CA4-75F598C9038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7939F28F-7CD1-B5C8-44A5-9A3D1E1F9373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0FC07F3-2427-F796-41EF-023C8B60E295}"/>
              </a:ext>
            </a:extLst>
          </p:cNvPr>
          <p:cNvGrpSpPr/>
          <p:nvPr/>
        </p:nvGrpSpPr>
        <p:grpSpPr>
          <a:xfrm>
            <a:off x="695324" y="4550215"/>
            <a:ext cx="222677" cy="222677"/>
            <a:chOff x="6416933" y="3053459"/>
            <a:chExt cx="391545" cy="391545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ECED6792-C460-3BF0-6F56-ED313D80B7E4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>
              <a:extLst>
                <a:ext uri="{FF2B5EF4-FFF2-40B4-BE49-F238E27FC236}">
                  <a16:creationId xmlns:a16="http://schemas.microsoft.com/office/drawing/2014/main" id="{546A4D3E-5174-C285-FF01-929105854D2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26D1918-7C37-4824-0AE9-3C2B885A2F26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190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E7613D9-977A-5128-04E4-5BBB46F5C4FA}"/>
              </a:ext>
            </a:extLst>
          </p:cNvPr>
          <p:cNvSpPr/>
          <p:nvPr/>
        </p:nvSpPr>
        <p:spPr>
          <a:xfrm>
            <a:off x="7635711" y="848412"/>
            <a:ext cx="4556289" cy="5816339"/>
          </a:xfrm>
          <a:prstGeom prst="rect">
            <a:avLst/>
          </a:prstGeom>
          <a:solidFill>
            <a:srgbClr val="EA7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C23A-F0D0-FC0E-5F04-FE8A777F9244}"/>
              </a:ext>
            </a:extLst>
          </p:cNvPr>
          <p:cNvSpPr txBox="1"/>
          <p:nvPr/>
        </p:nvSpPr>
        <p:spPr>
          <a:xfrm>
            <a:off x="695326" y="3113198"/>
            <a:ext cx="631821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кредит под залог (ипотеку) недвижимости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не обязательно целевой, но обычно такие кредиты получают на цели приобретения недвижимости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требуется страхование предмета залога </a:t>
            </a:r>
            <a:r>
              <a:rPr lang="ru-RU" b="1" dirty="0">
                <a:solidFill>
                  <a:srgbClr val="EA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рисков утраты / ущерба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Полисы страхования жизни заемщика и титула собственности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необязательные, но увеличивают ежемесячные платежи</a:t>
            </a:r>
          </a:p>
          <a:p>
            <a:pPr marL="357188" indent="-3571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Программы льготного ипотечного кредитования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EC646-F3A3-F8A4-E65E-F2A2C08A0780}"/>
              </a:ext>
            </a:extLst>
          </p:cNvPr>
          <p:cNvSpPr txBox="1"/>
          <p:nvPr/>
        </p:nvSpPr>
        <p:spPr>
          <a:xfrm>
            <a:off x="695326" y="1265496"/>
            <a:ext cx="6273534" cy="89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EA7C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Предварительная подготовка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1FA11-F9EE-639D-17BF-1F7ED300AD08}"/>
              </a:ext>
            </a:extLst>
          </p:cNvPr>
          <p:cNvSpPr txBox="1"/>
          <p:nvPr/>
        </p:nvSpPr>
        <p:spPr>
          <a:xfrm>
            <a:off x="695326" y="2120520"/>
            <a:ext cx="4096129" cy="430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Ипотечный кредит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50CFD-73B9-A670-111A-A3750D8701DB}"/>
              </a:ext>
            </a:extLst>
          </p:cNvPr>
          <p:cNvSpPr txBox="1"/>
          <p:nvPr/>
        </p:nvSpPr>
        <p:spPr>
          <a:xfrm>
            <a:off x="8147683" y="2105133"/>
            <a:ext cx="236320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DD1D97-1887-6ED6-DA73-8EFCA515C5B9}"/>
              </a:ext>
            </a:extLst>
          </p:cNvPr>
          <p:cNvSpPr txBox="1"/>
          <p:nvPr/>
        </p:nvSpPr>
        <p:spPr>
          <a:xfrm>
            <a:off x="8147683" y="2721523"/>
            <a:ext cx="3588688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условия разных банков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целесообразность оформления необязательных страховых полисов и выбрать подходящую страховую компания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целесообразность получения обычного ипотечного кредита для покупки жилья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вторичном рынке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0E88E93-9E58-9852-4A15-47859306B47D}"/>
              </a:ext>
            </a:extLst>
          </p:cNvPr>
          <p:cNvGrpSpPr/>
          <p:nvPr/>
        </p:nvGrpSpPr>
        <p:grpSpPr>
          <a:xfrm>
            <a:off x="695324" y="3152954"/>
            <a:ext cx="222677" cy="222677"/>
            <a:chOff x="6416933" y="3053459"/>
            <a:chExt cx="391545" cy="391545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D48B90ED-E9F3-4C0D-1FB2-4E686432981E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>
              <a:extLst>
                <a:ext uri="{FF2B5EF4-FFF2-40B4-BE49-F238E27FC236}">
                  <a16:creationId xmlns:a16="http://schemas.microsoft.com/office/drawing/2014/main" id="{FF17CCAF-5EAB-52A5-9F6B-97B31FBF50B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0452DB3-3789-5A10-A284-07EF2F792041}"/>
              </a:ext>
            </a:extLst>
          </p:cNvPr>
          <p:cNvGrpSpPr/>
          <p:nvPr/>
        </p:nvGrpSpPr>
        <p:grpSpPr>
          <a:xfrm>
            <a:off x="695324" y="3530027"/>
            <a:ext cx="222677" cy="222677"/>
            <a:chOff x="6416933" y="3053459"/>
            <a:chExt cx="391545" cy="391545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B77D3A2-7BCF-E221-22FB-9109272B4B9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>
              <a:extLst>
                <a:ext uri="{FF2B5EF4-FFF2-40B4-BE49-F238E27FC236}">
                  <a16:creationId xmlns:a16="http://schemas.microsoft.com/office/drawing/2014/main" id="{185678DF-4D6E-7E0F-63AB-BF89CDE0E1F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06754FF-589C-193E-506A-0C9F1A4C3BF8}"/>
              </a:ext>
            </a:extLst>
          </p:cNvPr>
          <p:cNvGrpSpPr/>
          <p:nvPr/>
        </p:nvGrpSpPr>
        <p:grpSpPr>
          <a:xfrm>
            <a:off x="695324" y="4189903"/>
            <a:ext cx="222677" cy="222677"/>
            <a:chOff x="6416933" y="3053459"/>
            <a:chExt cx="391545" cy="391545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AE5BFA3-764D-CFB8-B466-9AA6725336D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>
              <a:extLst>
                <a:ext uri="{FF2B5EF4-FFF2-40B4-BE49-F238E27FC236}">
                  <a16:creationId xmlns:a16="http://schemas.microsoft.com/office/drawing/2014/main" id="{98DE0F9C-9D6C-598A-C412-EA1C461F93E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797C7B0-9C65-E825-28B8-6DAD315B8B2D}"/>
              </a:ext>
            </a:extLst>
          </p:cNvPr>
          <p:cNvGrpSpPr/>
          <p:nvPr/>
        </p:nvGrpSpPr>
        <p:grpSpPr>
          <a:xfrm>
            <a:off x="695324" y="4849780"/>
            <a:ext cx="222677" cy="222677"/>
            <a:chOff x="6416933" y="3053459"/>
            <a:chExt cx="391545" cy="391545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4F4EDFBC-C963-6F66-80AA-B54B76A8BD80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право 36">
              <a:extLst>
                <a:ext uri="{FF2B5EF4-FFF2-40B4-BE49-F238E27FC236}">
                  <a16:creationId xmlns:a16="http://schemas.microsoft.com/office/drawing/2014/main" id="{D41B5554-1B41-3E90-4174-CD3681DB414C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F68DC0D-6DB7-9C77-528E-562D1EC0F809}"/>
              </a:ext>
            </a:extLst>
          </p:cNvPr>
          <p:cNvGrpSpPr/>
          <p:nvPr/>
        </p:nvGrpSpPr>
        <p:grpSpPr>
          <a:xfrm>
            <a:off x="695324" y="5792460"/>
            <a:ext cx="222677" cy="222677"/>
            <a:chOff x="6416933" y="3053459"/>
            <a:chExt cx="391545" cy="39154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7798594-B918-F614-0B8E-0666ED73BFA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rgbClr val="EA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39">
              <a:extLst>
                <a:ext uri="{FF2B5EF4-FFF2-40B4-BE49-F238E27FC236}">
                  <a16:creationId xmlns:a16="http://schemas.microsoft.com/office/drawing/2014/main" id="{0B3C57A3-986A-4EC5-4E20-7B26FD43D5F6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74EBC23-BB03-C7F5-C5A7-8AD1CDD43AA3}"/>
              </a:ext>
            </a:extLst>
          </p:cNvPr>
          <p:cNvSpPr txBox="1"/>
          <p:nvPr/>
        </p:nvSpPr>
        <p:spPr>
          <a:xfrm>
            <a:off x="11484993" y="948452"/>
            <a:ext cx="4434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83548432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algn="ctr">
          <a:defRPr sz="2800" b="1" i="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2640</Words>
  <Application>Microsoft Office PowerPoint</Application>
  <PresentationFormat>Широкоэкранный</PresentationFormat>
  <Paragraphs>389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Helvetica Neue</vt:lpstr>
      <vt:lpstr>Wingdings</vt:lpstr>
      <vt:lpstr>Обложка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SHEV-PC</dc:creator>
  <cp:lastModifiedBy>SHEV-PC</cp:lastModifiedBy>
  <cp:revision>1</cp:revision>
  <dcterms:modified xsi:type="dcterms:W3CDTF">2024-12-20T11:10:25Z</dcterms:modified>
</cp:coreProperties>
</file>